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74" r:id="rId4"/>
    <p:sldId id="277" r:id="rId5"/>
    <p:sldId id="278" r:id="rId6"/>
    <p:sldId id="275" r:id="rId7"/>
    <p:sldId id="276" r:id="rId8"/>
    <p:sldId id="281" r:id="rId9"/>
    <p:sldId id="279" r:id="rId10"/>
    <p:sldId id="282" r:id="rId11"/>
    <p:sldId id="284" r:id="rId12"/>
    <p:sldId id="285" r:id="rId13"/>
    <p:sldId id="289" r:id="rId14"/>
    <p:sldId id="290" r:id="rId15"/>
    <p:sldId id="291" r:id="rId16"/>
    <p:sldId id="292" r:id="rId17"/>
    <p:sldId id="293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srgbClr val="FF0000"/>
    </p:penClr>
  </p:showPr>
  <p:clrMru>
    <a:srgbClr val="4D78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6" autoAdjust="0"/>
    <p:restoredTop sz="94660"/>
  </p:normalViewPr>
  <p:slideViewPr>
    <p:cSldViewPr>
      <p:cViewPr varScale="1">
        <p:scale>
          <a:sx n="106" d="100"/>
          <a:sy n="106" d="100"/>
        </p:scale>
        <p:origin x="-1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300A821-FA5E-4262-9CA8-E133A8AD8384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338852-A8EA-4043-8E05-B6A16FCD3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94D2A1-191A-455F-9703-26EA29F0B8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682A07-CA28-4520-AD81-3BAB8F7D42B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E20C27-94B9-4B23-8D77-0E0528C771B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180899-8F7B-4F49-A0F2-1A4C6B866ED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C419D2-82E8-45E9-88D7-C2C001E881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06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AE6B45-BED6-4408-89BA-786211C7C0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27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D24A7D-5E37-43B3-A2A6-EA9E0E7B639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A138A9-5EDD-4B5F-8A43-AFCAE27DC81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B11BED-CBB3-413F-908B-4260D90847E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74C481-7F6F-495A-A489-E18D2E56CF0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A3A145-E84F-497F-B26E-A5E5B5382B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70AFDF-CD3F-4B37-9CAD-DA2E1F80D5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C00A17-A5F0-4A34-85B4-4E33EFE9244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C4BECD-4F83-4723-AA88-5A565C84AB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823D50-F425-4F3C-8279-2B21292DAB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0CB4E9-DE11-435D-88F6-45EB8ECADF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E622AD-E878-4D37-8347-D0A89F85B9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DF5E24-B842-4382-9154-108BA3F7FD8A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E4B9B4-4A24-491D-A3E6-33AD683A4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4738B5-A857-4836-9F9C-21BF0DC2F865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601062-1052-4B2E-A12C-E3B378A90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996342-ABA3-4D94-920F-52FFF71EA26F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00D0B2-30A5-4453-B5F7-DFB552CAC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CB7AF5-52C5-4548-9871-0792A344FC04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9A66B08-036E-4BD4-A24E-E5F45D17B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0C7DE55-4696-4282-A81F-A823702FA916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D09A74-8B57-4912-9097-D66933256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058886-8E1F-468D-946A-C450218CB2B1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356686-F025-4FF8-9C05-3672F2DB9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37F632-10C0-485F-B072-F8B846B801CE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129A52-CFB6-4F59-A3E9-A86AC2323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2BA2E53-00C4-4B64-AA7B-9144591D9AE2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006F3B-8B89-4566-9445-A487E5B8F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EF84C6-625E-480A-9B4F-92BD12A9FEBA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15EA04A-3027-4EAC-A59D-FD6730082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883A03-5045-437C-9849-0D51BE51BB79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A0CA5B-711A-4756-88E2-AC7FD2BEB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2A9CEB-0B1E-4E65-9539-B207A99C429E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DD4858E-546E-490D-9FAD-3E0316353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75" y="285750"/>
            <a:ext cx="8215313" cy="6357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2100"/>
            <a:ext cx="1500188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Фокина Лидия Петровна </a:t>
            </a:r>
            <a:endParaRPr lang="ru-RU" sz="8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8" name="Группа 7"/>
          <p:cNvGrpSpPr>
            <a:grpSpLocks/>
          </p:cNvGrpSpPr>
          <p:nvPr userDrawn="1"/>
        </p:nvGrpSpPr>
        <p:grpSpPr bwMode="auto">
          <a:xfrm rot="10800000">
            <a:off x="357188" y="6146800"/>
            <a:ext cx="820737" cy="250825"/>
            <a:chOff x="2714612" y="1428736"/>
            <a:chExt cx="2857520" cy="785818"/>
          </a:xfrm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29" name="Группа 13"/>
          <p:cNvGrpSpPr>
            <a:grpSpLocks/>
          </p:cNvGrpSpPr>
          <p:nvPr userDrawn="1"/>
        </p:nvGrpSpPr>
        <p:grpSpPr bwMode="auto">
          <a:xfrm rot="10800000">
            <a:off x="357188" y="5435600"/>
            <a:ext cx="820737" cy="250825"/>
            <a:chOff x="2714612" y="1428736"/>
            <a:chExt cx="2857520" cy="785818"/>
          </a:xfrm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0" name="Группа 86"/>
          <p:cNvGrpSpPr>
            <a:grpSpLocks/>
          </p:cNvGrpSpPr>
          <p:nvPr userDrawn="1"/>
        </p:nvGrpSpPr>
        <p:grpSpPr bwMode="auto">
          <a:xfrm rot="10800000">
            <a:off x="357188" y="4725988"/>
            <a:ext cx="820737" cy="249237"/>
            <a:chOff x="2714612" y="1428736"/>
            <a:chExt cx="2857520" cy="785818"/>
          </a:xfrm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1" name="Группа 92"/>
          <p:cNvGrpSpPr>
            <a:grpSpLocks/>
          </p:cNvGrpSpPr>
          <p:nvPr userDrawn="1"/>
        </p:nvGrpSpPr>
        <p:grpSpPr bwMode="auto">
          <a:xfrm rot="10800000">
            <a:off x="357188" y="4014788"/>
            <a:ext cx="820737" cy="249237"/>
            <a:chOff x="2714612" y="1428736"/>
            <a:chExt cx="2857520" cy="785818"/>
          </a:xfrm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2" name="Группа 98"/>
          <p:cNvGrpSpPr>
            <a:grpSpLocks/>
          </p:cNvGrpSpPr>
          <p:nvPr userDrawn="1"/>
        </p:nvGrpSpPr>
        <p:grpSpPr bwMode="auto">
          <a:xfrm rot="10800000">
            <a:off x="357188" y="3303588"/>
            <a:ext cx="820737" cy="250825"/>
            <a:chOff x="2714612" y="1428736"/>
            <a:chExt cx="2857520" cy="785818"/>
          </a:xfrm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3" name="Группа 104"/>
          <p:cNvGrpSpPr>
            <a:grpSpLocks/>
          </p:cNvGrpSpPr>
          <p:nvPr userDrawn="1"/>
        </p:nvGrpSpPr>
        <p:grpSpPr bwMode="auto">
          <a:xfrm rot="10800000">
            <a:off x="357188" y="2592388"/>
            <a:ext cx="820737" cy="250825"/>
            <a:chOff x="2714612" y="1428736"/>
            <a:chExt cx="2857520" cy="785818"/>
          </a:xfrm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4" name="Группа 110"/>
          <p:cNvGrpSpPr>
            <a:grpSpLocks/>
          </p:cNvGrpSpPr>
          <p:nvPr userDrawn="1"/>
        </p:nvGrpSpPr>
        <p:grpSpPr bwMode="auto">
          <a:xfrm rot="10800000">
            <a:off x="357188" y="1882775"/>
            <a:ext cx="820737" cy="249238"/>
            <a:chOff x="2714612" y="1428736"/>
            <a:chExt cx="2857520" cy="785818"/>
          </a:xfrm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5" name="Группа 116"/>
          <p:cNvGrpSpPr>
            <a:grpSpLocks/>
          </p:cNvGrpSpPr>
          <p:nvPr userDrawn="1"/>
        </p:nvGrpSpPr>
        <p:grpSpPr bwMode="auto">
          <a:xfrm rot="10800000">
            <a:off x="357188" y="1171575"/>
            <a:ext cx="820737" cy="249238"/>
            <a:chOff x="2714612" y="1428736"/>
            <a:chExt cx="2857520" cy="785818"/>
          </a:xfrm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036" name="Группа 122"/>
          <p:cNvGrpSpPr>
            <a:grpSpLocks/>
          </p:cNvGrpSpPr>
          <p:nvPr userDrawn="1"/>
        </p:nvGrpSpPr>
        <p:grpSpPr bwMode="auto">
          <a:xfrm rot="10800000">
            <a:off x="357188" y="460375"/>
            <a:ext cx="820737" cy="250825"/>
            <a:chOff x="2714612" y="1428736"/>
            <a:chExt cx="2857520" cy="785818"/>
          </a:xfrm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 spd="med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42;&#1077;&#1073;&#1080;&#1085;&#1072;&#1088;%2017.05\mix_20m01s%20(audio-joiner.com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nobib@mail.r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6"/>
          <p:cNvGrpSpPr>
            <a:grpSpLocks/>
          </p:cNvGrpSpPr>
          <p:nvPr/>
        </p:nvGrpSpPr>
        <p:grpSpPr bwMode="auto">
          <a:xfrm>
            <a:off x="928688" y="857250"/>
            <a:ext cx="7500937" cy="5754688"/>
            <a:chOff x="1304181" y="530309"/>
            <a:chExt cx="6599781" cy="619960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304181" y="530309"/>
              <a:ext cx="6599781" cy="407821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4D782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4D782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Сайт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     МУ «</a:t>
              </a:r>
              <a:r>
                <a:rPr lang="ru-RU" sz="6000" b="1" dirty="0" err="1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Дновская</a:t>
              </a:r>
              <a:r>
                <a:rPr lang="ru-RU" sz="6000" b="1" dirty="0">
                  <a:ln w="1905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 ЦБС»</a:t>
              </a: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84152" y="4840104"/>
              <a:ext cx="5084276" cy="18898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Андреева Галина Николаевна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Заместитель директора МУ «</a:t>
              </a:r>
              <a:r>
                <a:rPr lang="ru-RU" sz="24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Дновская</a:t>
              </a:r>
              <a:r>
                <a:rPr lang="ru-RU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ЦБС»</a:t>
              </a: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2017 г.</a:t>
              </a:r>
              <a:endParaRPr lang="ru-RU" sz="2400" dirty="0">
                <a:solidFill>
                  <a:prstClr val="black"/>
                </a:solidFill>
                <a:latin typeface="+mn-lt"/>
              </a:endParaRPr>
            </a:p>
          </p:txBody>
        </p:sp>
      </p:grpSp>
      <p:pic>
        <p:nvPicPr>
          <p:cNvPr id="14338" name="Picture 2" descr="C:\Users\user\Desktop\Чтения\герб\ger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428625"/>
            <a:ext cx="2182813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mix_20m01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403350" y="6237288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54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71750" y="571500"/>
            <a:ext cx="2071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Создание сайта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125" y="642938"/>
            <a:ext cx="5715000" cy="646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3143250" y="-925513"/>
            <a:ext cx="3429000" cy="21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400" b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</a:p>
          <a:p>
            <a:pPr algn="just"/>
            <a:endParaRPr lang="ru-RU" sz="14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/>
            <a:endParaRPr lang="ru-RU" sz="14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/>
            <a:endParaRPr lang="ru-RU" sz="14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/>
            <a:endParaRPr lang="ru-RU" sz="14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/>
            <a:endParaRPr lang="ru-RU" sz="14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/>
            <a:endParaRPr lang="ru-RU" sz="14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/>
            <a:endParaRPr lang="ru-RU" sz="14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algn="just"/>
            <a:r>
              <a:rPr lang="ru-RU" sz="2400" b="1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       Создание сайта</a:t>
            </a:r>
            <a:endParaRPr lang="ru-RU" sz="240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1428750" y="1500188"/>
            <a:ext cx="6929438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Решением многих проблем при создании сайта является использование специализированного программного обеспечения для создания и ведения сайта (движков и конструкторов).</a:t>
            </a:r>
            <a:endParaRPr lang="ru-RU"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Конструкторы сайтов. </a:t>
            </a:r>
            <a:r>
              <a:rPr lang="ru-RU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Конструкторы сайта специально изготовлены так, чтобы с процессом создания, оформления и поддержки сайта смог справится даже неподготовленный человек. Всего за несколько шагов с помощью конструктора сайтов вы сможете создать и наполнить свой сайт в онлайн. Для создания сайта с помощью дизайн-конструктора вам не потребуется никаких знаний в области html-программирования и дизайна.</a:t>
            </a:r>
            <a:endParaRPr lang="ru-RU"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/>
            <a:r>
              <a:rPr lang="ru-RU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В последнее время для создания сайтов все чаще используются </a:t>
            </a:r>
            <a:r>
              <a:rPr lang="ru-RU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конструкторы</a:t>
            </a:r>
            <a:r>
              <a:rPr lang="ru-RU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 (системы), основанные на технологии Web 2.0.</a:t>
            </a:r>
            <a:endParaRPr lang="ru-RU"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 advTm="60266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571500"/>
            <a:ext cx="7477125" cy="478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9656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500063"/>
            <a:ext cx="7572375" cy="571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2859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28750"/>
            <a:ext cx="2428875" cy="405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714500"/>
            <a:ext cx="5114925" cy="333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63" y="428625"/>
            <a:ext cx="4357687" cy="4619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Группа  ВКонтакте</a:t>
            </a:r>
          </a:p>
        </p:txBody>
      </p:sp>
    </p:spTree>
  </p:cSld>
  <p:clrMapOvr>
    <a:masterClrMapping/>
  </p:clrMapOvr>
  <p:transition spd="med" advTm="13516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28625"/>
            <a:ext cx="4071938" cy="4619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Статистика</a:t>
            </a:r>
          </a:p>
        </p:txBody>
      </p:sp>
      <p:pic>
        <p:nvPicPr>
          <p:cNvPr id="69634" name="Picture 2" descr="C:\Users\user\Desktop\сайт\Новый рисунок (65) (2)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85750"/>
            <a:ext cx="20669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9635" name="Диаграмма 4"/>
          <p:cNvGraphicFramePr>
            <a:graphicFrameLocks/>
          </p:cNvGraphicFramePr>
          <p:nvPr/>
        </p:nvGraphicFramePr>
        <p:xfrm>
          <a:off x="1500188" y="1071563"/>
          <a:ext cx="6096000" cy="4000500"/>
        </p:xfrm>
        <a:graphic>
          <a:graphicData uri="http://schemas.openxmlformats.org/presentationml/2006/ole">
            <p:oleObj spid="_x0000_s69635" r:id="rId5" imgW="6096528" imgH="3999323" progId="Excel.Chart.8">
              <p:embed/>
            </p:oleObj>
          </a:graphicData>
        </a:graphic>
      </p:graphicFrame>
      <p:sp>
        <p:nvSpPr>
          <p:cNvPr id="69636" name="Rectangle 1"/>
          <p:cNvSpPr>
            <a:spLocks noChangeArrowheads="1"/>
          </p:cNvSpPr>
          <p:nvPr/>
        </p:nvSpPr>
        <p:spPr bwMode="auto">
          <a:xfrm>
            <a:off x="1357313" y="4862513"/>
            <a:ext cx="51435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b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Посещаемость сайта библиотеки ежегодно увеличивается, если в 2010 году она составила 2630 , то в 2016 году 44946 тыс</a:t>
            </a:r>
            <a:r>
              <a:rPr lang="ru-RU" sz="1400" b="1">
                <a:solidFill>
                  <a:srgbClr val="000000"/>
                </a:solidFill>
                <a:latin typeface="Times"/>
                <a:cs typeface="Times New Roman" pitchFamily="18" charset="0"/>
              </a:rPr>
              <a:t>.</a:t>
            </a:r>
            <a:endParaRPr lang="ru-RU" sz="1200" b="1">
              <a:ea typeface="Times New Roman" pitchFamily="18" charset="0"/>
              <a:cs typeface="Arial" charset="0"/>
            </a:endParaRPr>
          </a:p>
          <a:p>
            <a:pPr indent="449263" eaLnBrk="0" hangingPunct="0"/>
            <a:endParaRPr lang="ru-RU">
              <a:cs typeface="Arial" charset="0"/>
            </a:endParaRPr>
          </a:p>
        </p:txBody>
      </p:sp>
    </p:spTree>
  </p:cSld>
  <p:clrMapOvr>
    <a:masterClrMapping/>
  </p:clrMapOvr>
  <p:transition spd="med" advTm="57984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500" y="571500"/>
            <a:ext cx="3714750" cy="4619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Проблемы</a:t>
            </a: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643063" y="1320800"/>
            <a:ext cx="65722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Blip>
                <a:blip r:embed="rId3"/>
              </a:buBlip>
              <a:defRPr/>
            </a:pPr>
            <a:r>
              <a:rPr lang="ru-RU" sz="2400" dirty="0"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  <a:t>Основной проблемой является дефицит</a:t>
            </a:r>
          </a:p>
          <a:p>
            <a:pPr>
              <a:defRPr/>
            </a:pPr>
            <a: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  <a:t> квалифицированных  специалистов,  владеющих  навыками и умениями  работы с </a:t>
            </a:r>
            <a:r>
              <a:rPr lang="ru-RU" sz="2400" b="1" dirty="0" err="1">
                <a:latin typeface="+mn-lt"/>
                <a:ea typeface="Calibri" pitchFamily="34" charset="0"/>
                <a:cs typeface="Times New Roman" pitchFamily="18" charset="0"/>
              </a:rPr>
              <a:t>веб-ресурсами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  <a:t>Устаревшее программное обеспечение</a:t>
            </a:r>
          </a:p>
          <a:p>
            <a:pPr>
              <a:buFontTx/>
              <a:buBlip>
                <a:blip r:embed="rId3"/>
              </a:buBlip>
              <a:defRPr/>
            </a:pPr>
            <a:r>
              <a:rPr lang="ru-RU" sz="2400" b="1" dirty="0">
                <a:latin typeface="+mn-lt"/>
                <a:ea typeface="Calibri" pitchFamily="34" charset="0"/>
                <a:cs typeface="Times New Roman" pitchFamily="18" charset="0"/>
              </a:rPr>
              <a:t>  Низкое  финансирование.</a:t>
            </a:r>
          </a:p>
          <a:p>
            <a:pPr>
              <a:defRPr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cdn.inetproduce.ru/upl/landing/bb7281324b79e0ce78fe852cbbb89dc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3857625"/>
            <a:ext cx="2000250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56141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25" y="714375"/>
            <a:ext cx="3786188" cy="4619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Будущее</a:t>
            </a:r>
          </a:p>
        </p:txBody>
      </p:sp>
      <p:sp>
        <p:nvSpPr>
          <p:cNvPr id="73730" name="Прямоугольник 2"/>
          <p:cNvSpPr>
            <a:spLocks noChangeArrowheads="1"/>
          </p:cNvSpPr>
          <p:nvPr/>
        </p:nvSpPr>
        <p:spPr bwMode="auto">
          <a:xfrm>
            <a:off x="1928813" y="1500188"/>
            <a:ext cx="60007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Cambria" pitchFamily="18" charset="0"/>
              </a:rPr>
              <a:t>Необходимо постоянно стремиться быть интересными, привлекательными для пользователей и многое менять в библиотеке в соответствии с временем. Главное для библиотекаря – привлечь внимание, вызвать эмоциональную реакцию, желание читать.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4071938"/>
            <a:ext cx="1927225" cy="254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52234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Прямоугольник 1"/>
          <p:cNvSpPr>
            <a:spLocks noChangeArrowheads="1"/>
          </p:cNvSpPr>
          <p:nvPr/>
        </p:nvSpPr>
        <p:spPr bwMode="auto">
          <a:xfrm>
            <a:off x="2428875" y="1714500"/>
            <a:ext cx="46434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mbria" pitchFamily="18" charset="0"/>
              </a:rPr>
              <a:t>Андреева Галина Николаевна</a:t>
            </a:r>
          </a:p>
          <a:p>
            <a:r>
              <a:rPr lang="ru-RU" sz="2400" b="1">
                <a:solidFill>
                  <a:srgbClr val="FF0000"/>
                </a:solidFill>
                <a:latin typeface="Cambria" pitchFamily="18" charset="0"/>
              </a:rPr>
              <a:t>(881135)26853</a:t>
            </a:r>
          </a:p>
          <a:p>
            <a:r>
              <a:rPr lang="ru-RU" sz="2400" b="1">
                <a:solidFill>
                  <a:srgbClr val="FF0000"/>
                </a:solidFill>
                <a:latin typeface="Cambria" pitchFamily="18" charset="0"/>
              </a:rPr>
              <a:t>Эл.почта: </a:t>
            </a:r>
            <a:r>
              <a:rPr lang="en-US" sz="2400" b="1">
                <a:solidFill>
                  <a:srgbClr val="FF0000"/>
                </a:solidFill>
                <a:latin typeface="Cambria" pitchFamily="18" charset="0"/>
                <a:hlinkClick r:id="rId3"/>
              </a:rPr>
              <a:t>dnobib@mail.ru</a:t>
            </a:r>
            <a:endParaRPr lang="en-US" sz="2400" b="1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2400" b="1">
                <a:solidFill>
                  <a:srgbClr val="FF0000"/>
                </a:solidFill>
                <a:latin typeface="Cambria" pitchFamily="18" charset="0"/>
              </a:rPr>
              <a:t>Группа ВКонтакте:</a:t>
            </a:r>
            <a:r>
              <a:rPr lang="en-US" sz="2400" b="1">
                <a:solidFill>
                  <a:srgbClr val="FF0000"/>
                </a:solidFill>
                <a:latin typeface="Cambria" pitchFamily="18" charset="0"/>
              </a:rPr>
              <a:t> https://vk.com/club52933780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625" y="714375"/>
            <a:ext cx="3786188" cy="4619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Контакты</a:t>
            </a:r>
          </a:p>
        </p:txBody>
      </p:sp>
    </p:spTree>
  </p:cSld>
  <p:clrMapOvr>
    <a:masterClrMapping/>
  </p:clrMapOvr>
  <p:transition spd="med" advTm="3062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25" y="500063"/>
            <a:ext cx="5715000" cy="12303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“</a:t>
            </a:r>
            <a:r>
              <a:rPr lang="ru-RU" sz="2800" b="1" i="1" dirty="0">
                <a:solidFill>
                  <a:srgbClr val="002060"/>
                </a:solidFill>
              </a:rPr>
              <a:t>Библиотека  вечна..., безгранична.... и бесконечна...” </a:t>
            </a:r>
            <a:r>
              <a:rPr lang="ru-RU" b="1" i="1" dirty="0">
                <a:solidFill>
                  <a:srgbClr val="002060"/>
                </a:solidFill>
              </a:rPr>
              <a:t>  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</a:rPr>
              <a:t>Хорхе Луис Борхес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pp.vk.me/c616931/v616931810/895d/tDSxy7aUw_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000250"/>
            <a:ext cx="5572125" cy="371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79015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88" y="571500"/>
            <a:ext cx="5715000" cy="1077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Зачем библиотеке сайт?</a:t>
            </a:r>
          </a:p>
          <a:p>
            <a:pPr algn="just"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85875" y="1976438"/>
            <a:ext cx="74295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 </a:t>
            </a:r>
            <a:endParaRPr lang="ru-RU" sz="2000"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ru-RU" sz="20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Именно с помощью сайта можно создать образ своей библиотеки как «гостеприимного и богатого ресурсного центра».</a:t>
            </a:r>
            <a:endParaRPr lang="ru-RU" sz="2000" b="1"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1748" name="Picture 4" descr="https://im0-tub-ru.yandex.net/i?id=0242388a3253b1f2ad8551d7e8af290f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71875"/>
            <a:ext cx="2733675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51516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25" y="500063"/>
            <a:ext cx="5715000" cy="10779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tabLst>
                <a:tab pos="457200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            </a:t>
            </a:r>
            <a:r>
              <a:rPr lang="ru-RU" sz="2800" b="1" dirty="0" err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Веб-сайт</a:t>
            </a:r>
            <a:r>
              <a:rPr lang="ru-RU" sz="28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 – это:</a:t>
            </a:r>
            <a:endParaRPr lang="ru-RU" sz="2400" dirty="0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  <a:p>
            <a:pPr algn="just"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14500" y="1928813"/>
            <a:ext cx="6715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Представительство любого учреждения во внешней среде (Интернете)</a:t>
            </a:r>
          </a:p>
          <a:p>
            <a:pPr algn="just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ru-RU" sz="20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Еще один библиотечный сервис, который содержит  почти все традиционные библиотечные сервисы, только предоставляются они в режиме удаленного доступа</a:t>
            </a:r>
            <a:endParaRPr lang="ru-RU" sz="2000" b="1"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3929063"/>
            <a:ext cx="5132387" cy="2443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2525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0" y="357188"/>
            <a:ext cx="5715000" cy="10779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                   </a:t>
            </a:r>
            <a:r>
              <a:rPr lang="ru-RU" sz="2800" b="1" dirty="0">
                <a:solidFill>
                  <a:srgbClr val="002060"/>
                </a:solidFill>
              </a:rPr>
              <a:t>С чего начать</a:t>
            </a:r>
            <a:endParaRPr lang="ru-RU" sz="2800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Прямоугольник 5"/>
          <p:cNvSpPr>
            <a:spLocks noChangeArrowheads="1"/>
          </p:cNvSpPr>
          <p:nvPr/>
        </p:nvSpPr>
        <p:spPr bwMode="auto">
          <a:xfrm>
            <a:off x="1785938" y="1714500"/>
            <a:ext cx="67865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ru-RU" sz="20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Естественно, с планирования. Для этого приказом по библиотеке создается рабочая группа, которая разработает структуру будущего сайта. В группу должны войти наиболее творческие представители отделов библиотеки , продвинутые сотрудники и читатели. Рабочая группа действует постоянно, т.е. будет продолжать свою работу и после создания первой версии сайта.</a:t>
            </a:r>
            <a:endParaRPr lang="ru-RU" sz="2000" b="1"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8674" name="Picture 2" descr="http://333v.ru/uploads/7a/7a6f3f6213d3dbf5c227694fe33ff36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4214813"/>
            <a:ext cx="3314700" cy="207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2" descr="http://firma-mag.com/upload/medialibrary/40c/40c5ee454230a004d093131c8aeb8f8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14313"/>
            <a:ext cx="150018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33047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63" y="285750"/>
            <a:ext cx="2500312" cy="15081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          </a:t>
            </a:r>
            <a:r>
              <a:rPr lang="ru-RU" sz="2800" b="1" dirty="0">
                <a:solidFill>
                  <a:srgbClr val="002060"/>
                </a:solidFill>
              </a:rPr>
              <a:t>Цель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/>
          </a:p>
          <a:p>
            <a:pPr algn="just"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1857375" y="2071688"/>
            <a:ext cx="6858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Blip>
                <a:blip r:embed="rId3"/>
              </a:buBlip>
            </a:pPr>
            <a:r>
              <a:rPr lang="ru-RU" sz="2400" i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i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Сосредоточьтесь на нуждах людей – пользователей библиотеки</a:t>
            </a:r>
            <a:r>
              <a:rPr lang="ru-RU" sz="2400" i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.</a:t>
            </a:r>
            <a:r>
              <a:rPr lang="ru-RU" sz="240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 Вся наша работа - продукция и услуги - предназначена прежде всего для них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ru-RU" sz="240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i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Будьте реалистами: цели должны быть честным и достижимыми</a:t>
            </a:r>
            <a:r>
              <a:rPr lang="ru-RU" sz="2400" i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.</a:t>
            </a:r>
            <a:r>
              <a:rPr lang="ru-RU" sz="240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 Не обещайте того, чего не можете предоставить своим пользователям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ru-RU" sz="240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Пусть цели</a:t>
            </a: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 </a:t>
            </a:r>
            <a:r>
              <a:rPr lang="ru-RU" sz="2400" b="1" i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вдохновляют</a:t>
            </a: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 </a:t>
            </a:r>
            <a:r>
              <a:rPr lang="ru-RU" sz="240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не только разработчиков сайта, но и всех </a:t>
            </a:r>
            <a:r>
              <a:rPr lang="ru-RU" sz="2400" i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сотрудников библиотеки</a:t>
            </a:r>
          </a:p>
          <a:p>
            <a:pPr eaLnBrk="0" hangingPunct="0">
              <a:buFontTx/>
              <a:buBlip>
                <a:blip r:embed="rId3"/>
              </a:buBlip>
            </a:pPr>
            <a:r>
              <a:rPr lang="ru-RU" sz="2400" i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 i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Стремитесь достичь совершенства</a:t>
            </a:r>
            <a:endParaRPr lang="ru-RU" sz="2400" b="1"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med" advTm="58906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25" y="500063"/>
            <a:ext cx="5715000" cy="646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2571750" y="582613"/>
            <a:ext cx="4643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Целевая аудитория</a:t>
            </a:r>
            <a:endParaRPr lang="ru-RU" sz="240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1785938" y="1500188"/>
            <a:ext cx="6429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Объем целевой аудитории</a:t>
            </a:r>
          </a:p>
          <a:p>
            <a:pPr algn="just">
              <a:buFontTx/>
              <a:buBlip>
                <a:blip r:embed="rId3"/>
              </a:buBlip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Социально-психологические свойства аудитории</a:t>
            </a:r>
            <a:r>
              <a:rPr lang="ru-RU" sz="240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 </a:t>
            </a:r>
          </a:p>
          <a:p>
            <a:pPr algn="just">
              <a:buFontTx/>
              <a:buBlip>
                <a:blip r:embed="rId3"/>
              </a:buBlip>
            </a:pPr>
            <a:r>
              <a:rPr lang="ru-RU" sz="240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 Ареал аудитории</a:t>
            </a:r>
            <a:r>
              <a:rPr lang="ru-RU" sz="240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 </a:t>
            </a:r>
            <a:endParaRPr lang="ru-RU" sz="2400"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Picture 2" descr="https://2.bp.blogspot.com/-e1fjwoo8QRc/Vua6uFj_A2I/AAAAAAAAAyo/achKHMyFGd4ZZGbStdXhLu8R3f0pdexFw/s1600/kartinki--dlya-prezentaytsii-ycheloveychki-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3500438"/>
            <a:ext cx="3286125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83954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25" y="500063"/>
            <a:ext cx="5715000" cy="64611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2928938" y="642938"/>
            <a:ext cx="4143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>
                <a:solidFill>
                  <a:srgbClr val="00206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Требования к сайту</a:t>
            </a:r>
            <a:endParaRPr lang="ru-RU" sz="2400">
              <a:solidFill>
                <a:srgbClr val="002060"/>
              </a:solidFill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8675" name="Прямоугольник 4"/>
          <p:cNvSpPr>
            <a:spLocks noChangeArrowheads="1"/>
          </p:cNvSpPr>
          <p:nvPr/>
        </p:nvSpPr>
        <p:spPr bwMode="auto">
          <a:xfrm>
            <a:off x="1285875" y="1571625"/>
            <a:ext cx="7286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Глубина содержания</a:t>
            </a:r>
          </a:p>
          <a:p>
            <a:pPr algn="just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Простота навигации</a:t>
            </a:r>
          </a:p>
          <a:p>
            <a:pPr algn="just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Оперативность обновления информации</a:t>
            </a:r>
            <a:endParaRPr lang="ru-RU" sz="2400">
              <a:solidFill>
                <a:srgbClr val="000000"/>
              </a:solidFill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algn="just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ru-RU" sz="240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Доступность для пользователей</a:t>
            </a:r>
          </a:p>
          <a:p>
            <a:pPr algn="just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>
                <a:latin typeface="Cambria" pitchFamily="18" charset="0"/>
                <a:ea typeface="Times New Roman" pitchFamily="18" charset="0"/>
                <a:cs typeface="Arial" charset="0"/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Единство дизайна всех разделов</a:t>
            </a:r>
            <a:endParaRPr lang="ru-RU" sz="2400" b="1">
              <a:latin typeface="Cambria" pitchFamily="18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1643063" y="3714750"/>
            <a:ext cx="5000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Сайт требует постоянного обновления – лишь тогда его продолжают посещать </a:t>
            </a:r>
          </a:p>
        </p:txBody>
      </p:sp>
      <p:pic>
        <p:nvPicPr>
          <p:cNvPr id="28677" name="Picture 2" descr="https://im0-tub-ru.yandex.net/i?id=5e1caf8d9f8751b1f2298c252a7bc72a&amp;n=33&amp;h=215&amp;w=2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3500438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2578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25" y="500063"/>
            <a:ext cx="5715000" cy="1016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ru-RU" sz="3600" dirty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400" b="1" dirty="0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Советы, которые проще   дать, чем выполнить:</a:t>
            </a:r>
          </a:p>
        </p:txBody>
      </p:sp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643063" y="1149350"/>
            <a:ext cx="678656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endParaRPr lang="ru-RU" sz="2400">
              <a:solidFill>
                <a:srgbClr val="000000"/>
              </a:solidFill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algn="just">
              <a:tabLst>
                <a:tab pos="457200" algn="l"/>
              </a:tabLst>
            </a:pPr>
            <a:endParaRPr lang="ru-RU" sz="2400" b="1">
              <a:solidFill>
                <a:srgbClr val="000000"/>
              </a:solidFill>
              <a:latin typeface="Cambria" pitchFamily="18" charset="0"/>
              <a:ea typeface="Times New Roman" pitchFamily="18" charset="0"/>
              <a:cs typeface="Arial" charset="0"/>
            </a:endParaRPr>
          </a:p>
          <a:p>
            <a:pPr algn="just" eaLnBrk="0" hangingPunct="0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Не затягивайте работу над созданием своего представительства в интернете – сайта библиотеки</a:t>
            </a:r>
          </a:p>
          <a:p>
            <a:pPr algn="just" eaLnBrk="0" hangingPunct="0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Работа с сайтом не знает перерывов</a:t>
            </a:r>
          </a:p>
          <a:p>
            <a:pPr algn="just" eaLnBrk="0" hangingPunct="0">
              <a:buFontTx/>
              <a:buBlip>
                <a:blip r:embed="rId3"/>
              </a:buBlip>
              <a:tabLst>
                <a:tab pos="457200" algn="l"/>
              </a:tabLst>
            </a:pPr>
            <a:r>
              <a:rPr lang="ru-RU" sz="2400" b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charset="0"/>
              </a:rPr>
              <a:t> Если в библиотеке запущен сайт, помните, что вам не удастся отсидеться на скамейке запасных</a:t>
            </a:r>
            <a:endParaRPr lang="ru-RU" sz="2400" b="1">
              <a:latin typeface="Cambria" pitchFamily="18" charset="0"/>
              <a:cs typeface="Arial" charset="0"/>
            </a:endParaRPr>
          </a:p>
        </p:txBody>
      </p:sp>
      <p:pic>
        <p:nvPicPr>
          <p:cNvPr id="24578" name="Picture 2" descr="https://im0-tub-ru.yandex.net/i?id=052501f4413026b57b2d496822f90c73&amp;n=33&amp;h=215&amp;w=2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286250"/>
            <a:ext cx="28575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27328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Сайт МУ Дновская ЦБС"/>
</p:tagLst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rgbClr val="BDE296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1444</TotalTime>
  <Words>421</Words>
  <Application>Microsoft Office PowerPoint</Application>
  <PresentationFormat>Экран (4:3)</PresentationFormat>
  <Paragraphs>83</Paragraphs>
  <Slides>17</Slides>
  <Notes>17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8" baseType="lpstr">
      <vt:lpstr>Cambria</vt:lpstr>
      <vt:lpstr>Arial</vt:lpstr>
      <vt:lpstr>Calibri</vt:lpstr>
      <vt:lpstr>Times New Roman</vt:lpstr>
      <vt:lpstr>Monotype Corsiva</vt:lpstr>
      <vt:lpstr>Georgia</vt:lpstr>
      <vt:lpstr>Times</vt:lpstr>
      <vt:lpstr>Wingdings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 МУ Дновская ЦБС</dc:title>
  <dc:creator>User</dc:creator>
  <cp:lastModifiedBy>Алла</cp:lastModifiedBy>
  <cp:revision>146</cp:revision>
  <dcterms:created xsi:type="dcterms:W3CDTF">2014-11-22T17:16:34Z</dcterms:created>
  <dcterms:modified xsi:type="dcterms:W3CDTF">2017-05-17T12:25:37Z</dcterms:modified>
</cp:coreProperties>
</file>