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07DF-21A6-4E41-BEF4-F2D547C802A2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767A-C2E5-41CC-AFAF-730E74376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AFDB-2EE5-4F4B-AEA3-5D6BE4BE1FE8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1A0D-3BF7-43E9-BEF2-1D5C6B759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E6CB-E1AA-4C3D-AB49-6C5FFBE71D77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A2FF-69E4-4D19-A119-D62D68CC2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99E1-AE04-4D27-93CF-179E66A3F111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B84F-E1D5-46BF-BFB5-B26714F53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C8E6-E41D-4AA9-BD76-36C126394D30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5C47-F97D-46EB-8B32-8C7846ACC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6A1C-AAB3-48D8-8380-F46E332346C1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CBB7-D4CE-45DF-91F1-96BFCADDB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31CA-9462-400E-94D3-6A0B657C7140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E7F4-7E0D-4C68-A442-CF7F73467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4925-4243-421C-B5B1-06057A1F2E0F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B26C-D413-45ED-B742-C8D032449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80FB-8D93-4FE8-9F9D-D5A5FF34F751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8DE7-2FC2-48A8-830C-67D8DBD67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1854-DE66-4E3B-9EAE-5839632C82AA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2B3F-BFBC-4614-9E7F-A89551D86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26B3-2129-4859-9172-A999AEC590CC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94012-77DD-41CB-AFF4-A47D6EBA5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3300F9-4327-42A3-9FF3-CB28FD716C08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6AB91-12A2-41EA-90A6-1EDAA9F80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blio_vasilevka" TargetMode="External"/><Relationship Id="rId2" Type="http://schemas.openxmlformats.org/officeDocument/2006/relationships/hyperlink" Target="http://bibliopskov.ru/structur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mailto:93zueva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89138"/>
            <a:ext cx="34671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60575"/>
            <a:ext cx="30638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175" y="457200"/>
            <a:ext cx="7845425" cy="158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Как создать сообщество библиотеки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социальной сети?</a:t>
            </a:r>
          </a:p>
        </p:txBody>
      </p:sp>
      <p:pic>
        <p:nvPicPr>
          <p:cNvPr id="13317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0" y="2911475"/>
            <a:ext cx="5057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Новости библиотеки (пример)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" y="836613"/>
            <a:ext cx="4648200" cy="50450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768350"/>
            <a:ext cx="4586287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675" y="4926013"/>
            <a:ext cx="2232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alibri" pitchFamily="34" charset="0"/>
              </a:rPr>
              <a:t>30%</a:t>
            </a:r>
            <a:r>
              <a:rPr lang="ru-RU" sz="6600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– информация пользовательского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620713"/>
            <a:ext cx="57292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Познавательный контент (пример)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19138"/>
            <a:ext cx="4794250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949950" y="4797425"/>
            <a:ext cx="25923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alibri" pitchFamily="34" charset="0"/>
              </a:rPr>
              <a:t>25% 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08963" cy="720725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Развлекательный (вовлекающий) контент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895350"/>
            <a:ext cx="405923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068388"/>
            <a:ext cx="5184775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7463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075" y="163988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6600" b="1" smtClean="0">
                <a:solidFill>
                  <a:srgbClr val="C00000"/>
                </a:solidFill>
              </a:rPr>
              <a:t>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08963" cy="6048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Рекламный контент (пример)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530475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6600" b="1" smtClean="0">
                <a:solidFill>
                  <a:srgbClr val="C00000"/>
                </a:solidFill>
              </a:rPr>
              <a:t>Не более 5 %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749300"/>
            <a:ext cx="43116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7375" y="333375"/>
            <a:ext cx="7800975" cy="5849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Хештег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b="1" dirty="0">
                <a:solidFill>
                  <a:srgbClr val="C00000"/>
                </a:solidFill>
              </a:rPr>
              <a:t>метка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b="1" dirty="0" smtClean="0"/>
              <a:t>—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тип </a:t>
            </a:r>
            <a:r>
              <a:rPr lang="ru-RU" dirty="0" smtClean="0"/>
              <a:t>пометки, </a:t>
            </a:r>
            <a:r>
              <a:rPr lang="ru-RU" dirty="0"/>
              <a:t>используемый в </a:t>
            </a:r>
            <a:r>
              <a:rPr lang="ru-RU" dirty="0" smtClean="0"/>
              <a:t>социальных </a:t>
            </a:r>
            <a:r>
              <a:rPr lang="ru-RU" dirty="0"/>
              <a:t>сетях, облегчающий поиск сообщений по теме или </a:t>
            </a:r>
            <a:r>
              <a:rPr lang="ru-RU" dirty="0" smtClean="0"/>
              <a:t>содержанию.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Пример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76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Шаг 3. Взаимодействие с участниками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Опросы</a:t>
            </a:r>
          </a:p>
          <a:p>
            <a:r>
              <a:rPr lang="ru-RU" smtClean="0"/>
              <a:t>Конкурсы</a:t>
            </a:r>
          </a:p>
          <a:p>
            <a:r>
              <a:rPr lang="ru-RU" smtClean="0"/>
              <a:t>Обсуждения.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35363"/>
            <a:ext cx="91440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Создание опроса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1125538"/>
            <a:ext cx="4900613" cy="51831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6950" y="1916113"/>
            <a:ext cx="536098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75" y="830263"/>
            <a:ext cx="5437188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Как поддерживать </a:t>
            </a:r>
            <a:r>
              <a:rPr lang="ru-RU" b="1" dirty="0" smtClean="0">
                <a:solidFill>
                  <a:srgbClr val="C00000"/>
                </a:solidFill>
              </a:rPr>
              <a:t>интерес пользователей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к </a:t>
            </a:r>
            <a:r>
              <a:rPr lang="ru-RU" b="1" dirty="0" smtClean="0">
                <a:solidFill>
                  <a:srgbClr val="C00000"/>
                </a:solidFill>
              </a:rPr>
              <a:t>сообществу?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916113"/>
            <a:ext cx="7931150" cy="46085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Регулярно </a:t>
            </a:r>
            <a:r>
              <a:rPr lang="ru-RU" dirty="0">
                <a:solidFill>
                  <a:srgbClr val="C00000"/>
                </a:solidFill>
              </a:rPr>
              <a:t>обновлять</a:t>
            </a:r>
            <a:r>
              <a:rPr lang="ru-RU" dirty="0"/>
              <a:t> новости и посты в </a:t>
            </a:r>
            <a:r>
              <a:rPr lang="ru-RU" dirty="0" smtClean="0"/>
              <a:t>сообществе;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Опираться </a:t>
            </a:r>
            <a:r>
              <a:rPr lang="ru-RU" dirty="0"/>
              <a:t>на </a:t>
            </a:r>
            <a:r>
              <a:rPr lang="ru-RU" dirty="0">
                <a:solidFill>
                  <a:srgbClr val="C00000"/>
                </a:solidFill>
              </a:rPr>
              <a:t>потребности целевой аудитории</a:t>
            </a:r>
            <a:r>
              <a:rPr lang="ru-RU" dirty="0"/>
              <a:t> (по возрасту и интеллектуальному развитию). Регулировать соотношение познавательного/развлекательного контента в зависимости от ЦА. Публиковать такую информацию, которой пользователь захочет поделиться.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</a:rPr>
              <a:t>Сотрудничать</a:t>
            </a:r>
            <a:r>
              <a:rPr lang="ru-RU" dirty="0" smtClean="0"/>
              <a:t> </a:t>
            </a:r>
            <a:r>
              <a:rPr lang="ru-RU" dirty="0"/>
              <a:t>с группами схожей тематики (обмениваться </a:t>
            </a:r>
            <a:r>
              <a:rPr lang="ru-RU" dirty="0" err="1"/>
              <a:t>репостами</a:t>
            </a:r>
            <a:r>
              <a:rPr lang="ru-RU" dirty="0"/>
              <a:t>, размещать рекламу друг друга, взаимно размещать ссылки): это взаимовыгодно и приведёт к вам больше подписчиков;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</a:t>
            </a:r>
            <a:r>
              <a:rPr lang="ru-RU" dirty="0"/>
              <a:t>сайте Вашей библиотеки </a:t>
            </a:r>
            <a:r>
              <a:rPr lang="ru-RU" dirty="0">
                <a:solidFill>
                  <a:srgbClr val="C00000"/>
                </a:solidFill>
              </a:rPr>
              <a:t>разместить ссылку</a:t>
            </a:r>
            <a:r>
              <a:rPr lang="ru-RU" dirty="0"/>
              <a:t> на сообщество </a:t>
            </a:r>
            <a:r>
              <a:rPr lang="ru-RU" dirty="0" err="1"/>
              <a:t>Вконтакте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2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63500"/>
            <a:ext cx="31353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bibliopskov.ru/structure.html</a:t>
            </a:r>
            <a:r>
              <a:rPr lang="ru-RU" dirty="0" smtClean="0"/>
              <a:t> - здесь можно найти сообщества </a:t>
            </a:r>
            <a:r>
              <a:rPr lang="ru-RU" dirty="0" err="1" smtClean="0"/>
              <a:t>Вконтакте</a:t>
            </a:r>
            <a:r>
              <a:rPr lang="ru-RU" dirty="0" smtClean="0"/>
              <a:t> всех псковских библиотек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vk.com/biblio_vasilevka</a:t>
            </a:r>
            <a:r>
              <a:rPr lang="ru-RU" dirty="0" smtClean="0"/>
              <a:t> - сообщество Историко-краеведческой библиотеки им. И. И. Василёва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hlinkClick r:id="rId4"/>
              </a:rPr>
              <a:t>93zueva@mail.ru</a:t>
            </a:r>
            <a:r>
              <a:rPr lang="en-US" dirty="0" smtClean="0"/>
              <a:t> – </a:t>
            </a:r>
            <a:r>
              <a:rPr lang="ru-RU" dirty="0" smtClean="0"/>
              <a:t>для вопросов</a:t>
            </a:r>
            <a:br>
              <a:rPr lang="ru-RU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205">
            <a:off x="2932113" y="4027488"/>
            <a:ext cx="5259387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85725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141663"/>
            <a:ext cx="5715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21432723">
            <a:off x="2388361" y="-1017750"/>
            <a:ext cx="6776149" cy="5124463"/>
          </a:xfrm>
          <a:prstGeom prst="rect">
            <a:avLst/>
          </a:prstGeom>
          <a:scene3d>
            <a:camera prst="orthographicFront">
              <a:rot lat="0" lon="9900000" rev="0"/>
            </a:camera>
            <a:lightRig rig="threePt" dir="t"/>
          </a:scene3d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1960563" y="973138"/>
            <a:ext cx="76327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981075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>
                <a:solidFill>
                  <a:srgbClr val="C00000"/>
                </a:solidFill>
              </a:rPr>
              <a:t>Social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Media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Marketing</a:t>
            </a:r>
            <a:r>
              <a:rPr lang="ru-RU" b="1" dirty="0">
                <a:solidFill>
                  <a:srgbClr val="C00000"/>
                </a:solidFill>
              </a:rPr>
              <a:t> (SMM) </a:t>
            </a:r>
            <a:r>
              <a:rPr lang="ru-RU" dirty="0"/>
              <a:t>— процесс привлечения внимания к бренду или продукту через социальные платформы.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Дело </a:t>
            </a:r>
            <a:r>
              <a:rPr lang="ru-RU" dirty="0"/>
              <a:t>в том, что социальные сети имеют аудиторию, сопоставимую с аудиторией телевизионных каналов, но пользователи в интернете намного более активны и внимательны к новой информации.</a:t>
            </a: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82994">
            <a:off x="147638" y="5218113"/>
            <a:ext cx="17049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0" y="5199063"/>
            <a:ext cx="288131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Зачем нужна группа библиотеки </a:t>
            </a:r>
            <a:r>
              <a:rPr lang="ru-RU" b="1" dirty="0" err="1" smtClean="0">
                <a:solidFill>
                  <a:srgbClr val="C00000"/>
                </a:solidFill>
              </a:rPr>
              <a:t>Вконтакте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4075" y="1828800"/>
            <a:ext cx="6119813" cy="38877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 </a:t>
            </a:r>
            <a:r>
              <a:rPr lang="ru-RU" dirty="0"/>
              <a:t>продвигаете Вашу библиотеку среди людей, которые о ней не знали. Таким образом, вы </a:t>
            </a:r>
            <a:r>
              <a:rPr lang="ru-RU" dirty="0">
                <a:solidFill>
                  <a:srgbClr val="C00000"/>
                </a:solidFill>
              </a:rPr>
              <a:t>привлекаете</a:t>
            </a:r>
            <a:r>
              <a:rPr lang="ru-RU" dirty="0"/>
              <a:t> больше читателей, которые приходят и берут книги.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 </a:t>
            </a:r>
            <a:r>
              <a:rPr lang="ru-RU" dirty="0">
                <a:solidFill>
                  <a:srgbClr val="C00000"/>
                </a:solidFill>
              </a:rPr>
              <a:t>информируете</a:t>
            </a:r>
            <a:r>
              <a:rPr lang="ru-RU" dirty="0"/>
              <a:t> читателей о </a:t>
            </a:r>
            <a:r>
              <a:rPr lang="ru-RU" dirty="0" smtClean="0"/>
              <a:t>мероприятиях</a:t>
            </a:r>
            <a:r>
              <a:rPr lang="ru-RU" dirty="0"/>
              <a:t>, </a:t>
            </a:r>
            <a:r>
              <a:rPr lang="ru-RU" dirty="0" smtClean="0"/>
              <a:t>акциях библиотеки </a:t>
            </a:r>
            <a:r>
              <a:rPr lang="ru-RU" dirty="0"/>
              <a:t>- </a:t>
            </a:r>
            <a:r>
              <a:rPr lang="ru-RU" dirty="0" smtClean="0"/>
              <a:t>всех важных событиях, о которых вы хотите, чтобы читатели знали.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 </a:t>
            </a:r>
            <a:r>
              <a:rPr lang="ru-RU" dirty="0"/>
              <a:t>получаете больше возможностей для непосредственного </a:t>
            </a:r>
            <a:r>
              <a:rPr lang="ru-RU" dirty="0">
                <a:solidFill>
                  <a:srgbClr val="C00000"/>
                </a:solidFill>
              </a:rPr>
              <a:t>общения</a:t>
            </a:r>
            <a:r>
              <a:rPr lang="ru-RU" dirty="0"/>
              <a:t> с читателем, узнаёте о его </a:t>
            </a:r>
            <a:r>
              <a:rPr lang="ru-RU" dirty="0">
                <a:solidFill>
                  <a:srgbClr val="C00000"/>
                </a:solidFill>
              </a:rPr>
              <a:t>потребностях</a:t>
            </a:r>
            <a:r>
              <a:rPr lang="ru-RU" dirty="0"/>
              <a:t>, </a:t>
            </a:r>
            <a:r>
              <a:rPr lang="ru-RU" dirty="0" smtClean="0"/>
              <a:t>интересах.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52963"/>
            <a:ext cx="29876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896938"/>
            <a:ext cx="969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Как создать сообщество </a:t>
            </a:r>
            <a:r>
              <a:rPr lang="ru-RU" b="1" dirty="0" err="1" smtClean="0">
                <a:solidFill>
                  <a:srgbClr val="C00000"/>
                </a:solidFill>
              </a:rPr>
              <a:t>Вконтакте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989138"/>
            <a:ext cx="8758238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561320">
            <a:off x="4062413" y="2962275"/>
            <a:ext cx="53276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Шаг 1</a:t>
            </a:r>
            <a:r>
              <a:rPr lang="ru-RU" b="1" dirty="0" smtClean="0">
                <a:solidFill>
                  <a:srgbClr val="C00000"/>
                </a:solidFill>
              </a:rPr>
              <a:t>. Создание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676275"/>
            <a:ext cx="6421437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488">
            <a:off x="1360488" y="339725"/>
            <a:ext cx="9575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7463" y="0"/>
            <a:ext cx="9577388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260350"/>
            <a:ext cx="61309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Шаг 2. Наполнение контентом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765175"/>
            <a:ext cx="6048375" cy="6015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Что написать в приветствии (пример)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981075"/>
            <a:ext cx="5151438" cy="5616575"/>
          </a:xfr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797425"/>
            <a:ext cx="17335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261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Arial Black</vt:lpstr>
      <vt:lpstr>Wingdings</vt:lpstr>
      <vt:lpstr>Тема Office</vt:lpstr>
      <vt:lpstr>Как создать сообщество библиотеки в социальной сети?</vt:lpstr>
      <vt:lpstr>Слайд 2</vt:lpstr>
      <vt:lpstr>Слайд 3</vt:lpstr>
      <vt:lpstr>Зачем нужна группа библиотеки Вконтакте?</vt:lpstr>
      <vt:lpstr>Как создать сообщество Вконтакте?</vt:lpstr>
      <vt:lpstr>Шаг 1. Создание </vt:lpstr>
      <vt:lpstr>Слайд 7</vt:lpstr>
      <vt:lpstr>Шаг 2. Наполнение контентом</vt:lpstr>
      <vt:lpstr>Что написать в приветствии (пример) </vt:lpstr>
      <vt:lpstr>Новости библиотеки (пример)</vt:lpstr>
      <vt:lpstr>Познавательный контент (пример)</vt:lpstr>
      <vt:lpstr>Развлекательный (вовлекающий) контент</vt:lpstr>
      <vt:lpstr>Рекламный контент (пример)</vt:lpstr>
      <vt:lpstr>Слайд 14</vt:lpstr>
      <vt:lpstr>Слайд 15</vt:lpstr>
      <vt:lpstr>Шаг 3. Взаимодействие с участниками</vt:lpstr>
      <vt:lpstr>Создание опроса</vt:lpstr>
      <vt:lpstr>Как поддерживать интерес пользователей  к сообществу? 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создать сообщество библиотеки в социальной сети?</dc:title>
  <dc:creator>T800</dc:creator>
  <cp:lastModifiedBy>Алла</cp:lastModifiedBy>
  <cp:revision>17</cp:revision>
  <dcterms:created xsi:type="dcterms:W3CDTF">2017-05-14T10:13:38Z</dcterms:created>
  <dcterms:modified xsi:type="dcterms:W3CDTF">2017-05-18T08:52:54Z</dcterms:modified>
</cp:coreProperties>
</file>