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59" autoAdjust="0"/>
    <p:restoredTop sz="86444" autoAdjust="0"/>
  </p:normalViewPr>
  <p:slideViewPr>
    <p:cSldViewPr>
      <p:cViewPr varScale="1">
        <p:scale>
          <a:sx n="105" d="100"/>
          <a:sy n="105" d="100"/>
        </p:scale>
        <p:origin x="-294" y="-8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240" y="452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 sz="1400"/>
            </a:pPr>
            <a:fld id="{CC7D0236-0EF2-4FCE-956F-23E7B2A5C9D1}" type="slidenum">
              <a:rPr/>
              <a:pPr>
                <a:defRPr sz="1400"/>
              </a:pPr>
              <a:t>‹#›</a:t>
            </a:fld>
            <a:endParaRPr lang="ru-RU"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ru-RU" noProof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>
              <a:defRPr/>
            </a:pPr>
            <a:fld id="{9EDA0AC6-063D-4F51-9FBD-39E79A1287E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algn="l" rtl="0" eaLnBrk="0" fontAlgn="base" hangingPunct="0">
      <a:spcBef>
        <a:spcPct val="30000"/>
      </a:spcBef>
      <a:spcAft>
        <a:spcPct val="0"/>
      </a:spcAft>
      <a:defRPr lang="ru-RU" sz="2000" kern="1200">
        <a:solidFill>
          <a:schemeClr val="tx1"/>
        </a:solidFill>
        <a:latin typeface="Arial" charset="0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1638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481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686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891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4096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4301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4505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4710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1843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048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253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457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662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2867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072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F"/>
            </a:solidFill>
          </a:ln>
        </p:spPr>
      </p:sp>
      <p:sp>
        <p:nvSpPr>
          <p:cNvPr id="3277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D87B-CDD3-43D5-8777-DE53C6C901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A29A-1682-4A1B-A4A8-588D64383B3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48D48-991A-49B2-9E74-A0CDCE685B5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5C9A-7503-4DCD-892B-F5B5081E9F1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7AABF-8F80-40D2-BA63-C46AE47F26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BAE3-ACD9-474A-B4A1-69FAAFB5604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95E3-B6FC-4523-A1DF-FEF1658FB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F25C4-0561-459A-89E2-9EBC2DC7545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BE94-53F7-42AB-8C70-ECE9C8FB4CC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over dir="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07443-AD44-4A1B-AA82-75BF4945C5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26871-F5E8-4E81-8BBC-1DA86327EF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400" kern="1200">
                <a:latin typeface="Times New Roman" pitchFamily="18"/>
                <a:ea typeface="Tahoma" pitchFamily="2"/>
                <a:cs typeface="Tahoma" pitchFamily="2"/>
              </a:defRPr>
            </a:lvl1pPr>
          </a:lstStyle>
          <a:p>
            <a:pPr>
              <a:defRPr/>
            </a:pPr>
            <a:fld id="{8644603F-CA83-4AEA-9E7E-9F1D55F08F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cover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413"/>
        </a:spcAft>
        <a:buChar char="•"/>
        <a:defRPr lang="ru-RU" sz="3200" kern="1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g-fotki.yandex.ru/get/6822/39663434.627/0_9bc73_332807b0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250825"/>
            <a:ext cx="9709151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48150" y="2195513"/>
            <a:ext cx="5113338" cy="2808287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b="1" smtClean="0">
                <a:solidFill>
                  <a:srgbClr val="000000"/>
                </a:solidFill>
                <a:latin typeface="Calibri" pitchFamily="34" charset="0"/>
                <a:ea typeface="Mangal" pitchFamily="2"/>
                <a:cs typeface="Mangal" pitchFamily="2"/>
              </a:rPr>
              <a:t>Рекомендательная библиография </a:t>
            </a:r>
            <a:br>
              <a:rPr b="1" smtClean="0">
                <a:solidFill>
                  <a:srgbClr val="000000"/>
                </a:solidFill>
                <a:latin typeface="Calibri" pitchFamily="34" charset="0"/>
                <a:ea typeface="Mangal" pitchFamily="2"/>
                <a:cs typeface="Mangal" pitchFamily="2"/>
              </a:rPr>
            </a:br>
            <a:r>
              <a:rPr b="1" smtClean="0">
                <a:solidFill>
                  <a:srgbClr val="000000"/>
                </a:solidFill>
                <a:latin typeface="Calibri" pitchFamily="34" charset="0"/>
                <a:ea typeface="Mangal" pitchFamily="2"/>
                <a:cs typeface="Mangal" pitchFamily="2"/>
              </a:rPr>
              <a:t>для детей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38" y="395288"/>
            <a:ext cx="5111750" cy="338772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3794" name="Прямоугольник 5"/>
          <p:cNvSpPr>
            <a:spLocks noChangeArrowheads="1"/>
          </p:cNvSpPr>
          <p:nvPr/>
        </p:nvSpPr>
        <p:spPr bwMode="auto">
          <a:xfrm>
            <a:off x="287338" y="358775"/>
            <a:ext cx="94329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400" b="1">
                <a:latin typeface="Calibri" pitchFamily="34" charset="0"/>
              </a:rPr>
              <a:t>«ЛИКС – Изборник» - первое в стране электронное библиографическое пособие по детской литературе и СD-ROМ – указатель лучших детских  книг отечественной и зарубежной литературы с видеорядом.</a:t>
            </a:r>
          </a:p>
        </p:txBody>
      </p:sp>
      <p:pic>
        <p:nvPicPr>
          <p:cNvPr id="33795" name="Picture 2" descr="http://licey-36.ru/up/news/Images/20091125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089150"/>
            <a:ext cx="7056438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827088"/>
            <a:ext cx="424815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5138" y="827088"/>
            <a:ext cx="3992562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z="2800" b="1" smtClean="0">
                <a:solidFill>
                  <a:srgbClr val="000000"/>
                </a:solidFill>
                <a:ea typeface="Mangal" pitchFamily="2"/>
                <a:cs typeface="Mangal" pitchFamily="2"/>
              </a:rPr>
              <a:t>Рекомендательные библиографические пособия Псковской областной библиотеки  </a:t>
            </a:r>
            <a:br>
              <a:rPr sz="2800" b="1" smtClean="0">
                <a:solidFill>
                  <a:srgbClr val="000000"/>
                </a:solidFill>
                <a:ea typeface="Mangal" pitchFamily="2"/>
                <a:cs typeface="Mangal" pitchFamily="2"/>
              </a:rPr>
            </a:br>
            <a:r>
              <a:rPr sz="2800" b="1" smtClean="0">
                <a:solidFill>
                  <a:srgbClr val="000000"/>
                </a:solidFill>
                <a:ea typeface="Mangal" pitchFamily="2"/>
                <a:cs typeface="Mangal" pitchFamily="2"/>
              </a:rPr>
              <a:t>для детей и юношества им. В.А. Каверина</a:t>
            </a:r>
          </a:p>
        </p:txBody>
      </p:sp>
      <p:pic>
        <p:nvPicPr>
          <p:cNvPr id="37890" name="Picture 2" descr="D:\библиографы\ни дня без книги 4.jp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3600450" y="2411413"/>
            <a:ext cx="31146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Polina\Desktop\тема ВОВ в худ.лит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9900" y="3132138"/>
            <a:ext cx="32607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D:\библиографы\ни дня без книги дет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2051050"/>
            <a:ext cx="320675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Polina\Desktop\Кова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69863"/>
            <a:ext cx="25415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4"/>
          <a:srcRect l="41347" t="22496" r="40498" b="7088"/>
          <a:stretch>
            <a:fillRect/>
          </a:stretch>
        </p:blipFill>
        <p:spPr bwMode="auto">
          <a:xfrm>
            <a:off x="2944813" y="2124075"/>
            <a:ext cx="23622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9"/>
          <p:cNvPicPr>
            <a:picLocks noChangeAspect="1" noChangeArrowheads="1"/>
          </p:cNvPicPr>
          <p:nvPr/>
        </p:nvPicPr>
        <p:blipFill>
          <a:blip r:embed="rId5"/>
          <a:srcRect l="35724" t="22496" r="49049" b="9171"/>
          <a:stretch>
            <a:fillRect/>
          </a:stretch>
        </p:blipFill>
        <p:spPr bwMode="auto">
          <a:xfrm>
            <a:off x="5616575" y="169863"/>
            <a:ext cx="198120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0"/>
          <p:cNvPicPr>
            <a:picLocks noChangeAspect="1" noChangeArrowheads="1"/>
          </p:cNvPicPr>
          <p:nvPr/>
        </p:nvPicPr>
        <p:blipFill>
          <a:blip r:embed="rId6"/>
          <a:srcRect l="59753" t="22496" r="24902" b="15837"/>
          <a:stretch>
            <a:fillRect/>
          </a:stretch>
        </p:blipFill>
        <p:spPr bwMode="auto">
          <a:xfrm>
            <a:off x="7848600" y="2913063"/>
            <a:ext cx="19970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D:\библиографы\заклад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684213"/>
            <a:ext cx="9621838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287338"/>
            <a:ext cx="28082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950" y="2303463"/>
            <a:ext cx="46085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/>
          <a:srcRect l="8549" t="3539" r="6647" b="22504"/>
          <a:stretch>
            <a:fillRect/>
          </a:stretch>
        </p:blipFill>
        <p:spPr bwMode="auto">
          <a:xfrm>
            <a:off x="287338" y="1403350"/>
            <a:ext cx="94011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31800">
            <a:off x="1501775" y="1060450"/>
            <a:ext cx="5761038" cy="21780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fontAlgn="auto" hangingPunct="0">
              <a:spcBef>
                <a:spcPts val="1191"/>
              </a:spcBef>
              <a:spcAft>
                <a:spcPts val="992"/>
              </a:spcAft>
              <a:defRPr/>
            </a:pPr>
            <a:endParaRPr lang="ru-RU" sz="2800">
              <a:solidFill>
                <a:srgbClr val="000000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  <a:p>
            <a:pPr fontAlgn="auto" hangingPunct="0">
              <a:spcBef>
                <a:spcPts val="1191"/>
              </a:spcBef>
              <a:spcAft>
                <a:spcPts val="992"/>
              </a:spcAft>
              <a:defRPr/>
            </a:pPr>
            <a:endParaRPr lang="ru-RU" sz="2800">
              <a:solidFill>
                <a:srgbClr val="000000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  <a:p>
            <a:pPr fontAlgn="auto" hangingPunct="0">
              <a:spcBef>
                <a:spcPts val="1191"/>
              </a:spcBef>
              <a:spcAft>
                <a:spcPts val="992"/>
              </a:spcAft>
              <a:defRPr/>
            </a:pPr>
            <a:endParaRPr lang="ru-RU" sz="2800">
              <a:solidFill>
                <a:srgbClr val="000000"/>
              </a:solidFill>
              <a:latin typeface="Times New Roman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255588"/>
            <a:ext cx="9720263" cy="3005137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algn="just" fontAlgn="auto" hangingPunct="0">
              <a:spcBef>
                <a:spcPts val="1191"/>
              </a:spcBef>
              <a:spcAft>
                <a:spcPts val="992"/>
              </a:spcAft>
              <a:defRPr/>
            </a:pPr>
            <a:r>
              <a:rPr lang="ru-RU" sz="2600" b="1" dirty="0">
                <a:latin typeface="Arial" pitchFamily="18"/>
                <a:ea typeface="Lucida Sans Unicode" pitchFamily="2"/>
                <a:cs typeface="Mangal" pitchFamily="2"/>
              </a:rPr>
              <a:t>Рекомендательная </a:t>
            </a:r>
            <a:r>
              <a:rPr lang="ru-RU" sz="2600" b="1" dirty="0">
                <a:latin typeface="Arial" pitchFamily="18"/>
                <a:ea typeface="Lucida Sans Unicode" pitchFamily="2"/>
                <a:cs typeface="Mangal" pitchFamily="2"/>
              </a:rPr>
              <a:t>библиография детской литературы </a:t>
            </a:r>
            <a:r>
              <a:rPr lang="ru-RU" sz="2600" dirty="0">
                <a:latin typeface="Arial" pitchFamily="18"/>
                <a:ea typeface="Lucida Sans Unicode" pitchFamily="2"/>
                <a:cs typeface="Mangal" pitchFamily="2"/>
              </a:rPr>
              <a:t>– </a:t>
            </a:r>
            <a:endParaRPr lang="ru-RU" sz="2600" dirty="0">
              <a:latin typeface="Arial" pitchFamily="18"/>
              <a:ea typeface="Lucida Sans Unicode" pitchFamily="2"/>
              <a:cs typeface="Mangal" pitchFamily="2"/>
            </a:endParaRPr>
          </a:p>
          <a:p>
            <a:pPr algn="just" fontAlgn="auto" hangingPunct="0">
              <a:spcBef>
                <a:spcPts val="1191"/>
              </a:spcBef>
              <a:spcAft>
                <a:spcPts val="992"/>
              </a:spcAft>
              <a:defRPr/>
            </a:pPr>
            <a:r>
              <a:rPr lang="ru-RU" sz="2600" dirty="0">
                <a:latin typeface="Arial" pitchFamily="18"/>
                <a:ea typeface="Lucida Sans Unicode" pitchFamily="2"/>
                <a:cs typeface="Mangal" pitchFamily="2"/>
              </a:rPr>
              <a:t>это </a:t>
            </a:r>
            <a:r>
              <a:rPr lang="ru-RU" sz="2600" dirty="0">
                <a:latin typeface="Arial" pitchFamily="18"/>
                <a:ea typeface="Lucida Sans Unicode" pitchFamily="2"/>
                <a:cs typeface="Mangal" pitchFamily="2"/>
              </a:rPr>
              <a:t>инструмент для реализации одной из главных функций </a:t>
            </a:r>
            <a:endParaRPr lang="ru-RU" sz="2600" dirty="0">
              <a:latin typeface="Arial" pitchFamily="18"/>
              <a:ea typeface="Lucida Sans Unicode" pitchFamily="2"/>
              <a:cs typeface="Mangal" pitchFamily="2"/>
            </a:endParaRPr>
          </a:p>
          <a:p>
            <a:pPr algn="just" fontAlgn="auto" hangingPunct="0">
              <a:spcBef>
                <a:spcPts val="1191"/>
              </a:spcBef>
              <a:spcAft>
                <a:spcPts val="992"/>
              </a:spcAft>
              <a:defRPr/>
            </a:pPr>
            <a:r>
              <a:rPr lang="ru-RU" sz="2600" dirty="0">
                <a:latin typeface="Arial" pitchFamily="18"/>
                <a:ea typeface="Lucida Sans Unicode" pitchFamily="2"/>
                <a:cs typeface="Mangal" pitchFamily="2"/>
              </a:rPr>
              <a:t>детской </a:t>
            </a:r>
            <a:r>
              <a:rPr lang="ru-RU" sz="2600" dirty="0">
                <a:latin typeface="Arial" pitchFamily="18"/>
                <a:ea typeface="Lucida Sans Unicode" pitchFamily="2"/>
                <a:cs typeface="Mangal" pitchFamily="2"/>
              </a:rPr>
              <a:t>библиотеки: руководства и педагогического </a:t>
            </a:r>
            <a:endParaRPr lang="ru-RU" sz="2600" dirty="0">
              <a:latin typeface="Arial" pitchFamily="18"/>
              <a:ea typeface="Lucida Sans Unicode" pitchFamily="2"/>
              <a:cs typeface="Mangal" pitchFamily="2"/>
            </a:endParaRPr>
          </a:p>
          <a:p>
            <a:pPr algn="just" fontAlgn="auto" hangingPunct="0">
              <a:spcBef>
                <a:spcPts val="1191"/>
              </a:spcBef>
              <a:spcAft>
                <a:spcPts val="992"/>
              </a:spcAft>
              <a:defRPr/>
            </a:pPr>
            <a:r>
              <a:rPr lang="ru-RU" sz="2600" dirty="0">
                <a:latin typeface="Arial" pitchFamily="18"/>
                <a:ea typeface="Lucida Sans Unicode" pitchFamily="2"/>
                <a:cs typeface="Mangal" pitchFamily="2"/>
              </a:rPr>
              <a:t>сопровождения </a:t>
            </a:r>
            <a:r>
              <a:rPr lang="ru-RU" sz="2600" dirty="0">
                <a:latin typeface="Arial" pitchFamily="18"/>
                <a:ea typeface="Lucida Sans Unicode" pitchFamily="2"/>
                <a:cs typeface="Mangal" pitchFamily="2"/>
              </a:rPr>
              <a:t>детского чтения.</a:t>
            </a:r>
          </a:p>
          <a:p>
            <a:pPr algn="just" fontAlgn="auto" hangingPunct="0">
              <a:spcBef>
                <a:spcPts val="1191"/>
              </a:spcBef>
              <a:spcAft>
                <a:spcPts val="992"/>
              </a:spcAft>
              <a:defRPr/>
            </a:pPr>
            <a:endParaRPr lang="ru-RU" sz="2800" dirty="0">
              <a:latin typeface="Arial" pitchFamily="18"/>
              <a:ea typeface="Lucida Sans Unicode" pitchFamily="2"/>
              <a:cs typeface="Mangal" pitchFamily="2"/>
            </a:endParaRPr>
          </a:p>
        </p:txBody>
      </p:sp>
      <p:pic>
        <p:nvPicPr>
          <p:cNvPr id="17411" name="Picture 4" descr="http://cb-bilibino.muzkult.ru/img/upload/190/image_image_9738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475" y="2149475"/>
            <a:ext cx="5164138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5"/>
          <p:cNvSpPr txBox="1">
            <a:spLocks noGrp="1"/>
          </p:cNvSpPr>
          <p:nvPr>
            <p:ph type="title"/>
          </p:nvPr>
        </p:nvSpPr>
        <p:spPr>
          <a:xfrm>
            <a:off x="360363" y="5651500"/>
            <a:ext cx="4032250" cy="1279525"/>
          </a:xfrm>
        </p:spPr>
        <p:txBody>
          <a:bodyPr/>
          <a:lstStyle/>
          <a:p>
            <a:pPr eaLnBrk="1">
              <a:buSzPct val="45000"/>
              <a:buFont typeface="StarSymbol"/>
              <a:buNone/>
            </a:pPr>
            <a:r>
              <a:rPr smtClean="0">
                <a:solidFill>
                  <a:srgbClr val="000000"/>
                </a:solidFill>
              </a:rPr>
              <a:t>Толль Феликс Густавович — библиограф и педагог.</a:t>
            </a:r>
            <a:br>
              <a:rPr smtClean="0">
                <a:solidFill>
                  <a:srgbClr val="000000"/>
                </a:solidFill>
              </a:rPr>
            </a:br>
            <a:endParaRPr smtClean="0">
              <a:solidFill>
                <a:srgbClr val="000000"/>
              </a:solidFill>
            </a:endParaRPr>
          </a:p>
        </p:txBody>
      </p:sp>
      <p:pic>
        <p:nvPicPr>
          <p:cNvPr id="2" name="Содержимое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  <a:alphaModFix/>
          </a:blip>
          <a:stretch>
            <a:fillRect/>
          </a:stretch>
        </p:blipFill>
        <p:spPr>
          <a:xfrm>
            <a:off x="431800" y="395461"/>
            <a:ext cx="3914775" cy="523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9" name="Прямоугольник 7"/>
          <p:cNvSpPr>
            <a:spLocks noChangeArrowheads="1"/>
          </p:cNvSpPr>
          <p:nvPr/>
        </p:nvSpPr>
        <p:spPr bwMode="auto">
          <a:xfrm>
            <a:off x="4679950" y="323850"/>
            <a:ext cx="5183188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200" b="1">
                <a:latin typeface="Calibri" pitchFamily="34" charset="0"/>
              </a:rPr>
              <a:t>Труд Толля Ф.Г. «Наша детская литература: Опыт библиографии современной отечественной детской литературы» (1862г.) представлял собой сборник рецензий и критических аннотаций на детские книги с 40-х гг. 19 в. до 1861г. </a:t>
            </a:r>
          </a:p>
          <a:p>
            <a:pPr indent="457200" algn="just"/>
            <a:r>
              <a:rPr lang="ru-RU" sz="2200" b="1">
                <a:latin typeface="Calibri" pitchFamily="34" charset="0"/>
              </a:rPr>
              <a:t>Во введении были четко сформулированы критерии отбора, в основной части материал сгруппирован по возрастам, а в пределах каждого возраста — по содержанию. </a:t>
            </a:r>
          </a:p>
          <a:p>
            <a:pPr indent="457200" algn="just"/>
            <a:r>
              <a:rPr lang="ru-RU" sz="2200" b="1">
                <a:latin typeface="Calibri" pitchFamily="34" charset="0"/>
              </a:rPr>
              <a:t>Пособие Толля заложило основы рекомендательной библиографии детской литературы в нашей стране.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04021" y="1763613"/>
            <a:ext cx="3816000" cy="338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824413" y="1768475"/>
            <a:ext cx="4968875" cy="345122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</a:defRPr>
            </a:lvl9pPr>
          </a:lstStyle>
          <a:p>
            <a:pPr marL="0" indent="457200" algn="just" eaLnBrk="1" fontAlgn="auto">
              <a:spcAft>
                <a:spcPts val="0"/>
              </a:spcAft>
              <a:buFont typeface="StarSymbol"/>
              <a:buNone/>
              <a:defRPr/>
            </a:pPr>
            <a:r>
              <a:rPr sz="2400" b="1" dirty="0">
                <a:solidFill>
                  <a:sysClr val="windowText" lastClr="000000"/>
                </a:solidFill>
                <a:latin typeface="+mn-lt"/>
              </a:rPr>
              <a:t>З</a:t>
            </a:r>
            <a:r>
              <a:rPr sz="2400" b="1" dirty="0" smtClean="0">
                <a:solidFill>
                  <a:sysClr val="windowText" lastClr="000000"/>
                </a:solidFill>
                <a:latin typeface="+mn-lt"/>
              </a:rPr>
              <a:t>амечательный </a:t>
            </a:r>
            <a:r>
              <a:rPr sz="2400" b="1" dirty="0">
                <a:solidFill>
                  <a:sysClr val="windowText" lastClr="000000"/>
                </a:solidFill>
                <a:latin typeface="+mn-lt"/>
              </a:rPr>
              <a:t>русский  книговед, библиограф конца XIX и первой половины XX века, популяризатор науки, писатель. В литературных кругах и читающий публики получил титул «лоцман книжного моря</a:t>
            </a:r>
            <a:r>
              <a:rPr sz="2400" b="1" dirty="0" smtClean="0">
                <a:solidFill>
                  <a:sysClr val="windowText" lastClr="000000"/>
                </a:solidFill>
                <a:latin typeface="+mn-lt"/>
              </a:rPr>
              <a:t>».</a:t>
            </a:r>
            <a:endParaRPr sz="24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546100" y="5435600"/>
            <a:ext cx="3671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/>
              <a:t>Николай Александрович Руба́кин (1862—1946) 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0"/>
            <a:ext cx="10152063" cy="763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03808" y="899517"/>
            <a:ext cx="3177720" cy="438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95850" y="4824413"/>
            <a:ext cx="4392613" cy="143986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18"/>
              <a:ea typeface="Lucida Sans Unicode" pitchFamily="2"/>
              <a:cs typeface="Mangal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4249738" y="1116013"/>
            <a:ext cx="50387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400" b="1">
                <a:latin typeface="Calibri" pitchFamily="34" charset="0"/>
              </a:rPr>
              <a:t>Советский библиограф и литературовед.  Автор более 130 работ по вопросам библиографии и книговедения, пособий по литературе, педагогике, истории. Составитель указателей «Что читать» и «Избранная литература для юных читателей по темам».</a:t>
            </a:r>
          </a:p>
        </p:txBody>
      </p:sp>
      <p:sp>
        <p:nvSpPr>
          <p:cNvPr id="25604" name="Прямоугольник 7"/>
          <p:cNvSpPr>
            <a:spLocks noChangeArrowheads="1"/>
          </p:cNvSpPr>
          <p:nvPr/>
        </p:nvSpPr>
        <p:spPr bwMode="auto">
          <a:xfrm>
            <a:off x="360363" y="54356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Игнатий Владиславович Владиславлев (1880—1962) 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24832" y="1061636"/>
            <a:ext cx="3780421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4319588" y="765175"/>
            <a:ext cx="50387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hangingPunct="0"/>
            <a:r>
              <a:rPr lang="ru-RU" sz="2000" b="1">
                <a:ea typeface="Lucida Sans Unicode" pitchFamily="34" charset="0"/>
                <a:cs typeface="Mangal" pitchFamily="2"/>
              </a:rPr>
              <a:t>Инесса Николаевна Тимофеева работала в Российской национальной библиотеке с момента открытия научно-методического отдела – с середины 50-х годов. В отделе, по инициативе бывшего директора РНБ Виктора Михайловича Барашенкова , была создана группа по руководству детским чтением и библиотечной работе с детьми. В 1971 году под руководством И.Н. Тимофеевой и с ее участием был впервые создан универсальный указатель для детей 5-6 классов «Что читать», предложивший школьникам лучшие книги по всем областям знаний, включая и художественную литературу.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260350"/>
            <a:ext cx="5111750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911975" y="2771775"/>
            <a:ext cx="2971800" cy="4146550"/>
          </a:xfrm>
        </p:spPr>
      </p:pic>
      <p:pic>
        <p:nvPicPr>
          <p:cNvPr id="3174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5988" y="1908175"/>
            <a:ext cx="31686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1462088"/>
            <a:ext cx="31273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503238" y="717550"/>
            <a:ext cx="9072562" cy="430213"/>
          </a:xfrm>
        </p:spPr>
        <p:txBody>
          <a:bodyPr>
            <a:spAutoFit/>
          </a:bodyPr>
          <a:lstStyle/>
          <a:p>
            <a:pPr eaLnBrk="1">
              <a:buSzPct val="45000"/>
              <a:buFont typeface="StarSymbol"/>
              <a:buNone/>
            </a:pPr>
            <a:r>
              <a:rPr sz="2800" b="1" smtClean="0">
                <a:solidFill>
                  <a:srgbClr val="000000"/>
                </a:solidFill>
                <a:ea typeface="Mangal" pitchFamily="2"/>
                <a:cs typeface="Mangal" pitchFamily="2"/>
              </a:rPr>
              <a:t>Журнал «Детская литература»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267</Words>
  <Application>Microsoft Office PowerPoint</Application>
  <PresentationFormat>Произвольный</PresentationFormat>
  <Paragraphs>18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Arial</vt:lpstr>
      <vt:lpstr>Times New Roman</vt:lpstr>
      <vt:lpstr>Tahoma</vt:lpstr>
      <vt:lpstr>Lucida Sans Unicode</vt:lpstr>
      <vt:lpstr>Mangal</vt:lpstr>
      <vt:lpstr>StarSymbol</vt:lpstr>
      <vt:lpstr>Обычный</vt:lpstr>
      <vt:lpstr>Рекомендательная библиография  для детей</vt:lpstr>
      <vt:lpstr>Слайд 2</vt:lpstr>
      <vt:lpstr>Толль Феликс Густавович — библиограф и педагог. </vt:lpstr>
      <vt:lpstr>Слайд 4</vt:lpstr>
      <vt:lpstr>Слайд 5</vt:lpstr>
      <vt:lpstr>Слайд 6</vt:lpstr>
      <vt:lpstr>Слайд 7</vt:lpstr>
      <vt:lpstr>Слайд 8</vt:lpstr>
      <vt:lpstr>Журнал «Детская литература»</vt:lpstr>
      <vt:lpstr>Слайд 10</vt:lpstr>
      <vt:lpstr>Слайд 11</vt:lpstr>
      <vt:lpstr>Рекомендательные библиографические пособия Псковской областной библиотеки   для детей и юношества им. В.А. Каверина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Рекомендательная библиография для детей</dc:title>
  <dc:creator>Лена</dc:creator>
  <cp:lastModifiedBy>Алла</cp:lastModifiedBy>
  <cp:revision>61</cp:revision>
  <dcterms:created xsi:type="dcterms:W3CDTF">2016-05-17T10:15:21Z</dcterms:created>
  <dcterms:modified xsi:type="dcterms:W3CDTF">2017-05-11T12:27:09Z</dcterms:modified>
</cp:coreProperties>
</file>