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6"/>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89" r:id="rId18"/>
    <p:sldId id="290" r:id="rId19"/>
    <p:sldId id="273" r:id="rId20"/>
    <p:sldId id="274" r:id="rId21"/>
    <p:sldId id="291" r:id="rId22"/>
    <p:sldId id="275" r:id="rId23"/>
    <p:sldId id="276" r:id="rId24"/>
    <p:sldId id="293" r:id="rId25"/>
    <p:sldId id="294" r:id="rId26"/>
    <p:sldId id="296" r:id="rId27"/>
    <p:sldId id="297" r:id="rId28"/>
    <p:sldId id="298" r:id="rId29"/>
    <p:sldId id="299" r:id="rId30"/>
    <p:sldId id="300" r:id="rId31"/>
    <p:sldId id="301" r:id="rId32"/>
    <p:sldId id="302" r:id="rId33"/>
    <p:sldId id="303" r:id="rId34"/>
    <p:sldId id="292"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3" d="100"/>
          <a:sy n="73" d="100"/>
        </p:scale>
        <p:origin x="1449" y="75"/>
      </p:cViewPr>
      <p:guideLst>
        <p:guide orient="horz" pos="2160"/>
        <p:guide pos="2880"/>
      </p:guideLst>
    </p:cSldViewPr>
  </p:slideViewPr>
  <p:outlineViewPr>
    <p:cViewPr>
      <p:scale>
        <a:sx n="33" d="100"/>
        <a:sy n="33" d="100"/>
      </p:scale>
      <p:origin x="48" y="290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A29C04-A1E3-4C67-85D2-C43704D69FD5}" type="datetimeFigureOut">
              <a:rPr lang="ru-RU" smtClean="0"/>
              <a:t>21.11.2023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22B231-5754-46B9-A674-DC9359AED005}" type="slidenum">
              <a:rPr lang="ru-RU" smtClean="0"/>
              <a:t>‹#›</a:t>
            </a:fld>
            <a:endParaRPr lang="ru-RU"/>
          </a:p>
        </p:txBody>
      </p:sp>
    </p:spTree>
    <p:extLst>
      <p:ext uri="{BB962C8B-B14F-4D97-AF65-F5344CB8AC3E}">
        <p14:creationId xmlns:p14="http://schemas.microsoft.com/office/powerpoint/2010/main" val="3030888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22B231-5754-46B9-A674-DC9359AED005}" type="slidenum">
              <a:rPr lang="ru-RU" smtClean="0"/>
              <a:t>14</a:t>
            </a:fld>
            <a:endParaRPr lang="ru-RU"/>
          </a:p>
        </p:txBody>
      </p:sp>
    </p:spTree>
    <p:extLst>
      <p:ext uri="{BB962C8B-B14F-4D97-AF65-F5344CB8AC3E}">
        <p14:creationId xmlns:p14="http://schemas.microsoft.com/office/powerpoint/2010/main" val="15591385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22B231-5754-46B9-A674-DC9359AED005}" type="slidenum">
              <a:rPr lang="ru-RU" smtClean="0"/>
              <a:t>23</a:t>
            </a:fld>
            <a:endParaRPr lang="ru-RU"/>
          </a:p>
        </p:txBody>
      </p:sp>
    </p:spTree>
    <p:extLst>
      <p:ext uri="{BB962C8B-B14F-4D97-AF65-F5344CB8AC3E}">
        <p14:creationId xmlns:p14="http://schemas.microsoft.com/office/powerpoint/2010/main" val="15591385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22B231-5754-46B9-A674-DC9359AED005}" type="slidenum">
              <a:rPr lang="ru-RU" smtClean="0"/>
              <a:t>28</a:t>
            </a:fld>
            <a:endParaRPr lang="ru-RU"/>
          </a:p>
        </p:txBody>
      </p:sp>
    </p:spTree>
    <p:extLst>
      <p:ext uri="{BB962C8B-B14F-4D97-AF65-F5344CB8AC3E}">
        <p14:creationId xmlns:p14="http://schemas.microsoft.com/office/powerpoint/2010/main" val="1421256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22B231-5754-46B9-A674-DC9359AED005}" type="slidenum">
              <a:rPr lang="ru-RU" smtClean="0"/>
              <a:t>29</a:t>
            </a:fld>
            <a:endParaRPr lang="ru-RU"/>
          </a:p>
        </p:txBody>
      </p:sp>
    </p:spTree>
    <p:extLst>
      <p:ext uri="{BB962C8B-B14F-4D97-AF65-F5344CB8AC3E}">
        <p14:creationId xmlns:p14="http://schemas.microsoft.com/office/powerpoint/2010/main" val="2595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22B231-5754-46B9-A674-DC9359AED005}" type="slidenum">
              <a:rPr lang="ru-RU" smtClean="0"/>
              <a:t>30</a:t>
            </a:fld>
            <a:endParaRPr lang="ru-RU"/>
          </a:p>
        </p:txBody>
      </p:sp>
    </p:spTree>
    <p:extLst>
      <p:ext uri="{BB962C8B-B14F-4D97-AF65-F5344CB8AC3E}">
        <p14:creationId xmlns:p14="http://schemas.microsoft.com/office/powerpoint/2010/main" val="18350487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22B231-5754-46B9-A674-DC9359AED005}" type="slidenum">
              <a:rPr lang="ru-RU" smtClean="0"/>
              <a:t>31</a:t>
            </a:fld>
            <a:endParaRPr lang="ru-RU"/>
          </a:p>
        </p:txBody>
      </p:sp>
    </p:spTree>
    <p:extLst>
      <p:ext uri="{BB962C8B-B14F-4D97-AF65-F5344CB8AC3E}">
        <p14:creationId xmlns:p14="http://schemas.microsoft.com/office/powerpoint/2010/main" val="13635380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22B231-5754-46B9-A674-DC9359AED005}" type="slidenum">
              <a:rPr lang="ru-RU" smtClean="0"/>
              <a:t>32</a:t>
            </a:fld>
            <a:endParaRPr lang="ru-RU"/>
          </a:p>
        </p:txBody>
      </p:sp>
    </p:spTree>
    <p:extLst>
      <p:ext uri="{BB962C8B-B14F-4D97-AF65-F5344CB8AC3E}">
        <p14:creationId xmlns:p14="http://schemas.microsoft.com/office/powerpoint/2010/main" val="38456987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22B231-5754-46B9-A674-DC9359AED005}" type="slidenum">
              <a:rPr lang="ru-RU" smtClean="0"/>
              <a:t>33</a:t>
            </a:fld>
            <a:endParaRPr lang="ru-RU"/>
          </a:p>
        </p:txBody>
      </p:sp>
    </p:spTree>
    <p:extLst>
      <p:ext uri="{BB962C8B-B14F-4D97-AF65-F5344CB8AC3E}">
        <p14:creationId xmlns:p14="http://schemas.microsoft.com/office/powerpoint/2010/main" val="1874524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22B231-5754-46B9-A674-DC9359AED005}" type="slidenum">
              <a:rPr lang="ru-RU" smtClean="0"/>
              <a:t>34</a:t>
            </a:fld>
            <a:endParaRPr lang="ru-RU"/>
          </a:p>
        </p:txBody>
      </p:sp>
    </p:spTree>
    <p:extLst>
      <p:ext uri="{BB962C8B-B14F-4D97-AF65-F5344CB8AC3E}">
        <p14:creationId xmlns:p14="http://schemas.microsoft.com/office/powerpoint/2010/main" val="1559138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22B231-5754-46B9-A674-DC9359AED005}" type="slidenum">
              <a:rPr lang="ru-RU" smtClean="0"/>
              <a:t>15</a:t>
            </a:fld>
            <a:endParaRPr lang="ru-RU"/>
          </a:p>
        </p:txBody>
      </p:sp>
    </p:spTree>
    <p:extLst>
      <p:ext uri="{BB962C8B-B14F-4D97-AF65-F5344CB8AC3E}">
        <p14:creationId xmlns:p14="http://schemas.microsoft.com/office/powerpoint/2010/main" val="1559138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22B231-5754-46B9-A674-DC9359AED005}" type="slidenum">
              <a:rPr lang="ru-RU" smtClean="0"/>
              <a:t>16</a:t>
            </a:fld>
            <a:endParaRPr lang="ru-RU"/>
          </a:p>
        </p:txBody>
      </p:sp>
    </p:spTree>
    <p:extLst>
      <p:ext uri="{BB962C8B-B14F-4D97-AF65-F5344CB8AC3E}">
        <p14:creationId xmlns:p14="http://schemas.microsoft.com/office/powerpoint/2010/main" val="1559138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22B231-5754-46B9-A674-DC9359AED005}" type="slidenum">
              <a:rPr lang="ru-RU" smtClean="0"/>
              <a:t>17</a:t>
            </a:fld>
            <a:endParaRPr lang="ru-RU"/>
          </a:p>
        </p:txBody>
      </p:sp>
    </p:spTree>
    <p:extLst>
      <p:ext uri="{BB962C8B-B14F-4D97-AF65-F5344CB8AC3E}">
        <p14:creationId xmlns:p14="http://schemas.microsoft.com/office/powerpoint/2010/main" val="1559138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22B231-5754-46B9-A674-DC9359AED005}" type="slidenum">
              <a:rPr lang="ru-RU" smtClean="0"/>
              <a:t>18</a:t>
            </a:fld>
            <a:endParaRPr lang="ru-RU"/>
          </a:p>
        </p:txBody>
      </p:sp>
    </p:spTree>
    <p:extLst>
      <p:ext uri="{BB962C8B-B14F-4D97-AF65-F5344CB8AC3E}">
        <p14:creationId xmlns:p14="http://schemas.microsoft.com/office/powerpoint/2010/main" val="1559138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22B231-5754-46B9-A674-DC9359AED005}" type="slidenum">
              <a:rPr lang="ru-RU" smtClean="0"/>
              <a:t>19</a:t>
            </a:fld>
            <a:endParaRPr lang="ru-RU"/>
          </a:p>
        </p:txBody>
      </p:sp>
    </p:spTree>
    <p:extLst>
      <p:ext uri="{BB962C8B-B14F-4D97-AF65-F5344CB8AC3E}">
        <p14:creationId xmlns:p14="http://schemas.microsoft.com/office/powerpoint/2010/main" val="1559138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22B231-5754-46B9-A674-DC9359AED005}" type="slidenum">
              <a:rPr lang="ru-RU" smtClean="0"/>
              <a:t>20</a:t>
            </a:fld>
            <a:endParaRPr lang="ru-RU"/>
          </a:p>
        </p:txBody>
      </p:sp>
    </p:spTree>
    <p:extLst>
      <p:ext uri="{BB962C8B-B14F-4D97-AF65-F5344CB8AC3E}">
        <p14:creationId xmlns:p14="http://schemas.microsoft.com/office/powerpoint/2010/main" val="1559138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22B231-5754-46B9-A674-DC9359AED005}" type="slidenum">
              <a:rPr lang="ru-RU" smtClean="0"/>
              <a:t>21</a:t>
            </a:fld>
            <a:endParaRPr lang="ru-RU"/>
          </a:p>
        </p:txBody>
      </p:sp>
    </p:spTree>
    <p:extLst>
      <p:ext uri="{BB962C8B-B14F-4D97-AF65-F5344CB8AC3E}">
        <p14:creationId xmlns:p14="http://schemas.microsoft.com/office/powerpoint/2010/main" val="1559138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22B231-5754-46B9-A674-DC9359AED005}" type="slidenum">
              <a:rPr lang="ru-RU" smtClean="0"/>
              <a:t>22</a:t>
            </a:fld>
            <a:endParaRPr lang="ru-RU"/>
          </a:p>
        </p:txBody>
      </p:sp>
    </p:spTree>
    <p:extLst>
      <p:ext uri="{BB962C8B-B14F-4D97-AF65-F5344CB8AC3E}">
        <p14:creationId xmlns:p14="http://schemas.microsoft.com/office/powerpoint/2010/main" val="1559138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ru-RU"/>
              <a:t>Образец заголовка</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21.11.2023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21.11.2023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ru-RU"/>
              <a:t>Образец заголовка</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21.11.2023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21.11.2023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ru-RU"/>
              <a:t>Образец заголовка</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21.11.2023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21.11.2023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21.11.2023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21.11.2023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21.11.2023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21.11.2023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21.11.2023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4C71EC6-210F-42DE-9C53-41977AD35B3D}" type="datetimeFigureOut">
              <a:rPr lang="ru-RU" smtClean="0"/>
              <a:t>21.11.2023</a:t>
            </a:fld>
            <a:endParaRPr lang="ru-RU"/>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ru-RU"/>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login.consultant.ru/link/?req=doc&amp;demo=2&amp;base=LAW&amp;n=433304&amp;dst=1102&amp;field=134&amp;date=19.11.202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login.consultant.ru/link/?req=doc&amp;demo=2&amp;base=LAW&amp;n=449618&amp;dst=100136&amp;field=134&amp;date=19.11.2023" TargetMode="External"/><Relationship Id="rId2" Type="http://schemas.openxmlformats.org/officeDocument/2006/relationships/hyperlink" Target="https://login.consultant.ru/link/?req=doc&amp;demo=2&amp;base=LAW&amp;n=422038&amp;dst=100172&amp;field=134&amp;date=19.11.2023"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31640" y="4800600"/>
            <a:ext cx="6192688" cy="914400"/>
          </a:xfrm>
        </p:spPr>
        <p:txBody>
          <a:bodyPr>
            <a:normAutofit fontScale="92500"/>
          </a:bodyPr>
          <a:lstStyle/>
          <a:p>
            <a:r>
              <a:rPr lang="ru-RU" cap="none" dirty="0">
                <a:ea typeface="Adobe Gothic Std B" pitchFamily="34" charset="-128"/>
              </a:rPr>
              <a:t>Спикер: член Псковского регионального отделения АЮР  Мухин Александр Сергеевич</a:t>
            </a:r>
          </a:p>
          <a:p>
            <a:endParaRPr lang="ru-RU" cap="none" dirty="0">
              <a:ea typeface="Adobe Gothic Std B" pitchFamily="34" charset="-128"/>
            </a:endParaRPr>
          </a:p>
        </p:txBody>
      </p:sp>
      <p:sp>
        <p:nvSpPr>
          <p:cNvPr id="4" name="Заголовок 1">
            <a:extLst>
              <a:ext uri="{FF2B5EF4-FFF2-40B4-BE49-F238E27FC236}">
                <a16:creationId xmlns:a16="http://schemas.microsoft.com/office/drawing/2014/main" id="{386A1DF2-022A-4A32-9DDA-D8C1046BE450}"/>
              </a:ext>
            </a:extLst>
          </p:cNvPr>
          <p:cNvSpPr>
            <a:spLocks noGrp="1"/>
          </p:cNvSpPr>
          <p:nvPr>
            <p:ph type="ctrTitle"/>
          </p:nvPr>
        </p:nvSpPr>
        <p:spPr>
          <a:xfrm>
            <a:off x="685800" y="1371600"/>
            <a:ext cx="7848600" cy="1927225"/>
          </a:xfrm>
        </p:spPr>
        <p:txBody>
          <a:bodyPr>
            <a:normAutofit/>
          </a:bodyPr>
          <a:lstStyle/>
          <a:p>
            <a:pPr algn="ctr"/>
            <a:r>
              <a:rPr lang="ru-RU" sz="2800" b="1" dirty="0">
                <a:solidFill>
                  <a:schemeClr val="tx1"/>
                </a:solidFill>
                <a:latin typeface="Times New Roman" panose="02020603050405020304" pitchFamily="18" charset="0"/>
                <a:cs typeface="Times New Roman" panose="02020603050405020304" pitchFamily="18" charset="0"/>
              </a:rPr>
              <a:t>Трудовые права</a:t>
            </a:r>
            <a:br>
              <a:rPr lang="ru-RU" sz="2800" dirty="0">
                <a:solidFill>
                  <a:schemeClr val="tx1"/>
                </a:solidFill>
                <a:latin typeface="Times New Roman" panose="02020603050405020304" pitchFamily="18" charset="0"/>
                <a:cs typeface="Times New Roman" panose="02020603050405020304" pitchFamily="18" charset="0"/>
              </a:rPr>
            </a:br>
            <a:r>
              <a:rPr lang="ru-RU" sz="2800" dirty="0">
                <a:solidFill>
                  <a:schemeClr val="tx1"/>
                </a:solidFill>
                <a:latin typeface="Times New Roman" panose="02020603050405020304" pitchFamily="18" charset="0"/>
                <a:cs typeface="Times New Roman" panose="02020603050405020304" pitchFamily="18" charset="0"/>
              </a:rPr>
              <a:t>Проект «Территория права 2.0.» </a:t>
            </a:r>
            <a:br>
              <a:rPr lang="ru-RU" sz="2800" dirty="0">
                <a:solidFill>
                  <a:schemeClr val="tx1"/>
                </a:solidFill>
                <a:latin typeface="Times New Roman" panose="02020603050405020304" pitchFamily="18" charset="0"/>
                <a:cs typeface="Times New Roman" panose="02020603050405020304" pitchFamily="18" charset="0"/>
              </a:rPr>
            </a:br>
            <a:r>
              <a:rPr lang="ru-RU" sz="2800" dirty="0">
                <a:solidFill>
                  <a:schemeClr val="tx1"/>
                </a:solidFill>
                <a:latin typeface="Times New Roman" panose="02020603050405020304" pitchFamily="18" charset="0"/>
                <a:cs typeface="Times New Roman" panose="02020603050405020304" pitchFamily="18" charset="0"/>
              </a:rPr>
              <a:t>(Реализуется при поддержке Фонда Президентских грантов)</a:t>
            </a:r>
          </a:p>
        </p:txBody>
      </p:sp>
      <p:pic>
        <p:nvPicPr>
          <p:cNvPr id="5" name="Рисунок 4">
            <a:extLst>
              <a:ext uri="{FF2B5EF4-FFF2-40B4-BE49-F238E27FC236}">
                <a16:creationId xmlns:a16="http://schemas.microsoft.com/office/drawing/2014/main" id="{C55D52F8-5F87-4662-8E66-88FFAFF857F8}"/>
              </a:ext>
            </a:extLst>
          </p:cNvPr>
          <p:cNvPicPr>
            <a:picLocks noChangeAspect="1"/>
          </p:cNvPicPr>
          <p:nvPr/>
        </p:nvPicPr>
        <p:blipFill>
          <a:blip r:embed="rId2"/>
          <a:stretch>
            <a:fillRect/>
          </a:stretch>
        </p:blipFill>
        <p:spPr>
          <a:xfrm>
            <a:off x="179512" y="476672"/>
            <a:ext cx="1235595" cy="1090636"/>
          </a:xfrm>
          <a:prstGeom prst="rect">
            <a:avLst/>
          </a:prstGeom>
        </p:spPr>
      </p:pic>
      <p:pic>
        <p:nvPicPr>
          <p:cNvPr id="6" name="Рисунок 5">
            <a:extLst>
              <a:ext uri="{FF2B5EF4-FFF2-40B4-BE49-F238E27FC236}">
                <a16:creationId xmlns:a16="http://schemas.microsoft.com/office/drawing/2014/main" id="{235D7CC5-6D07-418C-9E61-126CBB0D86D3}"/>
              </a:ext>
            </a:extLst>
          </p:cNvPr>
          <p:cNvPicPr>
            <a:picLocks noChangeAspect="1"/>
          </p:cNvPicPr>
          <p:nvPr/>
        </p:nvPicPr>
        <p:blipFill>
          <a:blip r:embed="rId3"/>
          <a:stretch>
            <a:fillRect/>
          </a:stretch>
        </p:blipFill>
        <p:spPr>
          <a:xfrm>
            <a:off x="6947993" y="451420"/>
            <a:ext cx="2092695" cy="988618"/>
          </a:xfrm>
          <a:prstGeom prst="rect">
            <a:avLst/>
          </a:prstGeom>
        </p:spPr>
      </p:pic>
    </p:spTree>
    <p:extLst>
      <p:ext uri="{BB962C8B-B14F-4D97-AF65-F5344CB8AC3E}">
        <p14:creationId xmlns:p14="http://schemas.microsoft.com/office/powerpoint/2010/main" val="226468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sz="2200" b="1" dirty="0"/>
              <a:t>Срочный трудовой договор</a:t>
            </a:r>
            <a:br>
              <a:rPr lang="ru-RU" sz="2000" dirty="0"/>
            </a:br>
            <a:endParaRPr lang="ru-RU" sz="2000" dirty="0"/>
          </a:p>
        </p:txBody>
      </p:sp>
      <p:sp>
        <p:nvSpPr>
          <p:cNvPr id="3" name="Объект 2"/>
          <p:cNvSpPr>
            <a:spLocks noGrp="1"/>
          </p:cNvSpPr>
          <p:nvPr>
            <p:ph idx="1"/>
          </p:nvPr>
        </p:nvSpPr>
        <p:spPr>
          <a:xfrm>
            <a:off x="457200" y="1412776"/>
            <a:ext cx="8075240" cy="4713387"/>
          </a:xfrm>
        </p:spPr>
        <p:txBody>
          <a:bodyPr>
            <a:normAutofit/>
          </a:bodyPr>
          <a:lstStyle/>
          <a:p>
            <a:pPr algn="just">
              <a:spcAft>
                <a:spcPts val="0"/>
              </a:spcAft>
            </a:pPr>
            <a:r>
              <a:rPr lang="ru-RU" sz="1800" dirty="0">
                <a:effectLst/>
                <a:ea typeface="Calibri" panose="020F0502020204030204" pitchFamily="34" charset="0"/>
              </a:rPr>
              <a:t>Ст. 59 ТК РФ</a:t>
            </a:r>
          </a:p>
          <a:p>
            <a:pPr algn="just">
              <a:spcAft>
                <a:spcPts val="0"/>
              </a:spcAft>
            </a:pPr>
            <a:r>
              <a:rPr lang="ru-RU" sz="1800" dirty="0">
                <a:effectLst/>
                <a:ea typeface="Calibri" panose="020F0502020204030204" pitchFamily="34" charset="0"/>
              </a:rPr>
              <a:t> </a:t>
            </a:r>
            <a:r>
              <a:rPr lang="ru-RU" sz="1800" dirty="0">
                <a:effectLst/>
                <a:ea typeface="Times New Roman" panose="02020603050405020304" pitchFamily="18" charset="0"/>
              </a:rPr>
              <a:t>Срочный трудовой договор заключается:</a:t>
            </a:r>
            <a:endParaRPr lang="ru-RU" sz="1800" dirty="0">
              <a:effectLst/>
              <a:ea typeface="Calibri" panose="020F0502020204030204" pitchFamily="34" charset="0"/>
            </a:endParaRPr>
          </a:p>
          <a:p>
            <a:pPr indent="342900" algn="just">
              <a:spcBef>
                <a:spcPts val="525"/>
              </a:spcBef>
              <a:spcAft>
                <a:spcPts val="0"/>
              </a:spcAft>
            </a:pPr>
            <a:r>
              <a:rPr lang="ru-RU" sz="1800" dirty="0">
                <a:effectLst/>
                <a:ea typeface="Times New Roman" panose="02020603050405020304" pitchFamily="18" charset="0"/>
              </a:rPr>
              <a:t>на время исполнения обязанностей отсутствующего работника;</a:t>
            </a:r>
            <a:endParaRPr lang="ru-RU" sz="1800" dirty="0">
              <a:effectLst/>
              <a:ea typeface="Calibri" panose="020F0502020204030204" pitchFamily="34" charset="0"/>
            </a:endParaRPr>
          </a:p>
          <a:p>
            <a:pPr indent="342900" algn="just">
              <a:spcBef>
                <a:spcPts val="525"/>
              </a:spcBef>
              <a:spcAft>
                <a:spcPts val="0"/>
              </a:spcAft>
            </a:pPr>
            <a:r>
              <a:rPr lang="ru-RU" sz="1800" dirty="0">
                <a:effectLst/>
                <a:ea typeface="Times New Roman" panose="02020603050405020304" pitchFamily="18" charset="0"/>
              </a:rPr>
              <a:t>на время выполнения временных (до двух месяцев) работ;</a:t>
            </a:r>
            <a:endParaRPr lang="ru-RU" sz="1800" dirty="0">
              <a:effectLst/>
              <a:ea typeface="Calibri" panose="020F0502020204030204" pitchFamily="34" charset="0"/>
            </a:endParaRPr>
          </a:p>
          <a:p>
            <a:pPr indent="342900" algn="just">
              <a:spcBef>
                <a:spcPts val="525"/>
              </a:spcBef>
              <a:spcAft>
                <a:spcPts val="0"/>
              </a:spcAft>
            </a:pPr>
            <a:r>
              <a:rPr lang="ru-RU" sz="1800" dirty="0">
                <a:effectLst/>
                <a:ea typeface="Times New Roman" panose="02020603050405020304" pitchFamily="18" charset="0"/>
              </a:rPr>
              <a:t>для выполнения </a:t>
            </a:r>
            <a:r>
              <a:rPr lang="ru-RU" sz="1800" u="sng" dirty="0">
                <a:effectLst/>
                <a:ea typeface="Times New Roman" panose="02020603050405020304" pitchFamily="18" charset="0"/>
                <a:hlinkClick r:id="rId2">
                  <a:extLst>
                    <a:ext uri="{A12FA001-AC4F-418D-AE19-62706E023703}">
                      <ahyp:hlinkClr xmlns:ahyp="http://schemas.microsoft.com/office/drawing/2018/hyperlinkcolor" val="tx"/>
                    </a:ext>
                  </a:extLst>
                </a:hlinkClick>
              </a:rPr>
              <a:t>сезонных работ</a:t>
            </a:r>
            <a:r>
              <a:rPr lang="ru-RU" sz="1800" dirty="0">
                <a:effectLst/>
                <a:ea typeface="Times New Roman" panose="02020603050405020304" pitchFamily="18" charset="0"/>
              </a:rPr>
              <a:t>, когда в силу природных условий работа может производиться только в течение определенного периода (сезона);</a:t>
            </a:r>
            <a:endParaRPr lang="ru-RU" sz="1800" dirty="0">
              <a:effectLst/>
              <a:ea typeface="Calibri" panose="020F0502020204030204" pitchFamily="34" charset="0"/>
            </a:endParaRPr>
          </a:p>
          <a:p>
            <a:pPr indent="342900" algn="just">
              <a:spcBef>
                <a:spcPts val="525"/>
              </a:spcBef>
              <a:spcAft>
                <a:spcPts val="0"/>
              </a:spcAft>
            </a:pPr>
            <a:r>
              <a:rPr lang="ru-RU" sz="1800" dirty="0">
                <a:effectLst/>
                <a:ea typeface="Times New Roman" panose="02020603050405020304" pitchFamily="18" charset="0"/>
              </a:rPr>
              <a:t>с лицами, направляемыми на работу за границу;</a:t>
            </a:r>
            <a:endParaRPr lang="ru-RU" sz="1800" dirty="0">
              <a:effectLst/>
              <a:ea typeface="Calibri" panose="020F0502020204030204" pitchFamily="34" charset="0"/>
            </a:endParaRPr>
          </a:p>
          <a:p>
            <a:pPr indent="342900" algn="just">
              <a:spcBef>
                <a:spcPts val="525"/>
              </a:spcBef>
              <a:spcAft>
                <a:spcPts val="0"/>
              </a:spcAft>
            </a:pPr>
            <a:r>
              <a:rPr lang="ru-RU" sz="1800" dirty="0">
                <a:effectLst/>
                <a:ea typeface="Times New Roman" panose="02020603050405020304" pitchFamily="18" charset="0"/>
              </a:rPr>
              <a:t>для проведения работ, выходящих за рамки обычной деятельности работодателя (реконструкция, монтажные, пусконаладочные и другие работы), а также работ, связанных с заведомо временным (до одного года) расширением производства или объема оказываемых услуг;</a:t>
            </a:r>
            <a:endParaRPr lang="ru-RU" sz="1800" dirty="0">
              <a:effectLst/>
              <a:ea typeface="Calibri" panose="020F0502020204030204" pitchFamily="34" charset="0"/>
            </a:endParaRPr>
          </a:p>
          <a:p>
            <a:pPr indent="342900" algn="just">
              <a:spcBef>
                <a:spcPts val="525"/>
              </a:spcBef>
              <a:spcAft>
                <a:spcPts val="0"/>
              </a:spcAft>
            </a:pPr>
            <a:r>
              <a:rPr lang="ru-RU" sz="1800" dirty="0">
                <a:effectLst/>
                <a:ea typeface="Times New Roman" panose="02020603050405020304" pitchFamily="18" charset="0"/>
              </a:rPr>
              <a:t>с лицами, поступающими на работу в организации, созданные на заведомо определенный период или для выполнения заведомо определенной работы;</a:t>
            </a:r>
            <a:endParaRPr lang="ru-RU" sz="1800" dirty="0">
              <a:effectLst/>
              <a:ea typeface="Calibri" panose="020F0502020204030204" pitchFamily="34" charset="0"/>
            </a:endParaRPr>
          </a:p>
          <a:p>
            <a:pPr marL="0" indent="0" algn="l">
              <a:spcAft>
                <a:spcPts val="0"/>
              </a:spcAft>
              <a:buNone/>
            </a:pPr>
            <a:endParaRPr lang="ru-RU"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12587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sz="2200" b="1" dirty="0"/>
              <a:t>Срочный трудовой договор</a:t>
            </a:r>
            <a:br>
              <a:rPr lang="ru-RU" sz="2000" dirty="0"/>
            </a:br>
            <a:endParaRPr lang="ru-RU" sz="2000" dirty="0"/>
          </a:p>
        </p:txBody>
      </p:sp>
      <p:sp>
        <p:nvSpPr>
          <p:cNvPr id="3" name="Объект 2"/>
          <p:cNvSpPr>
            <a:spLocks noGrp="1"/>
          </p:cNvSpPr>
          <p:nvPr>
            <p:ph idx="1"/>
          </p:nvPr>
        </p:nvSpPr>
        <p:spPr>
          <a:xfrm>
            <a:off x="457200" y="1412776"/>
            <a:ext cx="8075240" cy="4713387"/>
          </a:xfrm>
        </p:spPr>
        <p:txBody>
          <a:bodyPr>
            <a:normAutofit fontScale="92500" lnSpcReduction="10000"/>
          </a:bodyPr>
          <a:lstStyle/>
          <a:p>
            <a:pPr indent="342900" algn="just">
              <a:spcAft>
                <a:spcPts val="0"/>
              </a:spcAft>
            </a:pPr>
            <a:r>
              <a:rPr lang="ru-RU" sz="1900" dirty="0">
                <a:effectLst/>
                <a:ea typeface="Times New Roman" panose="02020603050405020304" pitchFamily="18" charset="0"/>
              </a:rPr>
              <a:t>с лицами, принимаемыми для выполнения заведомо определенной работы в случаях, когда ее завершение не может быть определено конкретной датой;</a:t>
            </a:r>
            <a:endParaRPr lang="ru-RU" sz="1900" dirty="0">
              <a:effectLst/>
              <a:ea typeface="Calibri" panose="020F0502020204030204" pitchFamily="34" charset="0"/>
            </a:endParaRPr>
          </a:p>
          <a:p>
            <a:pPr indent="342900" algn="just">
              <a:spcBef>
                <a:spcPts val="525"/>
              </a:spcBef>
              <a:spcAft>
                <a:spcPts val="0"/>
              </a:spcAft>
            </a:pPr>
            <a:r>
              <a:rPr lang="ru-RU" sz="1900" dirty="0">
                <a:effectLst/>
                <a:ea typeface="Times New Roman" panose="02020603050405020304" pitchFamily="18" charset="0"/>
              </a:rPr>
              <a:t>для выполнения работ, непосредственно связанных с практикой, профессиональным обучением или дополнительным профессиональным образованием в форме стажировки;</a:t>
            </a:r>
            <a:endParaRPr lang="ru-RU" sz="1900" dirty="0">
              <a:effectLst/>
              <a:ea typeface="Calibri" panose="020F0502020204030204" pitchFamily="34" charset="0"/>
            </a:endParaRPr>
          </a:p>
          <a:p>
            <a:pPr indent="342900" algn="just">
              <a:spcBef>
                <a:spcPts val="525"/>
              </a:spcBef>
              <a:spcAft>
                <a:spcPts val="0"/>
              </a:spcAft>
            </a:pPr>
            <a:r>
              <a:rPr lang="ru-RU" sz="1900" dirty="0">
                <a:effectLst/>
                <a:ea typeface="Times New Roman" panose="02020603050405020304" pitchFamily="18" charset="0"/>
              </a:rPr>
              <a:t> в случаях избрания на определенный срок в состав выборного органа или на выборную должность на оплачиваемую работу, а также поступления на работу, связанную с непосредственным обеспечением деятельности членов избираемых органов или должностных лиц в органах государственной власти и органах местного самоуправления, в политических партиях и других общественных объединениях;</a:t>
            </a:r>
            <a:endParaRPr lang="ru-RU" sz="1900" dirty="0">
              <a:effectLst/>
              <a:ea typeface="Calibri" panose="020F0502020204030204" pitchFamily="34" charset="0"/>
            </a:endParaRPr>
          </a:p>
          <a:p>
            <a:pPr indent="342900" algn="just">
              <a:spcBef>
                <a:spcPts val="525"/>
              </a:spcBef>
              <a:spcAft>
                <a:spcPts val="0"/>
              </a:spcAft>
            </a:pPr>
            <a:r>
              <a:rPr lang="ru-RU" sz="1900" dirty="0">
                <a:effectLst/>
                <a:ea typeface="Times New Roman" panose="02020603050405020304" pitchFamily="18" charset="0"/>
              </a:rPr>
              <a:t>с лицами, направленными органами службы занятости населения на работы временного характера и </a:t>
            </a:r>
            <a:r>
              <a:rPr lang="ru-RU" sz="1900" dirty="0">
                <a:effectLst/>
                <a:ea typeface="Times New Roman" panose="02020603050405020304" pitchFamily="18" charset="0"/>
                <a:hlinkClick r:id="rId2">
                  <a:extLst>
                    <a:ext uri="{A12FA001-AC4F-418D-AE19-62706E023703}">
                      <ahyp:hlinkClr xmlns:ahyp="http://schemas.microsoft.com/office/drawing/2018/hyperlinkcolor" val="tx"/>
                    </a:ext>
                  </a:extLst>
                </a:hlinkClick>
              </a:rPr>
              <a:t>общественные работы</a:t>
            </a:r>
            <a:r>
              <a:rPr lang="ru-RU" sz="1900" dirty="0">
                <a:effectLst/>
                <a:ea typeface="Times New Roman" panose="02020603050405020304" pitchFamily="18" charset="0"/>
              </a:rPr>
              <a:t>;</a:t>
            </a:r>
            <a:endParaRPr lang="ru-RU" sz="1900" dirty="0">
              <a:effectLst/>
              <a:ea typeface="Calibri" panose="020F0502020204030204" pitchFamily="34" charset="0"/>
            </a:endParaRPr>
          </a:p>
          <a:p>
            <a:pPr indent="342900" algn="just">
              <a:spcBef>
                <a:spcPts val="525"/>
              </a:spcBef>
              <a:spcAft>
                <a:spcPts val="0"/>
              </a:spcAft>
            </a:pPr>
            <a:r>
              <a:rPr lang="ru-RU" sz="1900" dirty="0">
                <a:effectLst/>
                <a:ea typeface="Times New Roman" panose="02020603050405020304" pitchFamily="18" charset="0"/>
              </a:rPr>
              <a:t>с гражданами, направленными для прохождения </a:t>
            </a:r>
            <a:r>
              <a:rPr lang="ru-RU" sz="1900" dirty="0">
                <a:effectLst/>
                <a:ea typeface="Times New Roman" panose="02020603050405020304" pitchFamily="18" charset="0"/>
                <a:hlinkClick r:id="rId3">
                  <a:extLst>
                    <a:ext uri="{A12FA001-AC4F-418D-AE19-62706E023703}">
                      <ahyp:hlinkClr xmlns:ahyp="http://schemas.microsoft.com/office/drawing/2018/hyperlinkcolor" val="tx"/>
                    </a:ext>
                  </a:extLst>
                </a:hlinkClick>
              </a:rPr>
              <a:t>альтернативной</a:t>
            </a:r>
            <a:r>
              <a:rPr lang="ru-RU" sz="1900" dirty="0">
                <a:effectLst/>
                <a:ea typeface="Times New Roman" panose="02020603050405020304" pitchFamily="18" charset="0"/>
              </a:rPr>
              <a:t> гражданской службы;</a:t>
            </a:r>
            <a:endParaRPr lang="ru-RU" sz="1900" dirty="0">
              <a:effectLst/>
              <a:ea typeface="Calibri" panose="020F0502020204030204" pitchFamily="34" charset="0"/>
            </a:endParaRPr>
          </a:p>
          <a:p>
            <a:pPr indent="342900" algn="just">
              <a:spcBef>
                <a:spcPts val="525"/>
              </a:spcBef>
              <a:spcAft>
                <a:spcPts val="0"/>
              </a:spcAft>
            </a:pPr>
            <a:r>
              <a:rPr lang="ru-RU" sz="1900" dirty="0">
                <a:effectLst/>
                <a:ea typeface="Times New Roman" panose="02020603050405020304" pitchFamily="18" charset="0"/>
              </a:rPr>
              <a:t>в других случаях, предусмотренных ТК РФ. </a:t>
            </a:r>
            <a:endParaRPr lang="ru-RU" sz="1900" dirty="0">
              <a:effectLst/>
              <a:ea typeface="Calibri" panose="020F0502020204030204" pitchFamily="34" charset="0"/>
            </a:endParaRPr>
          </a:p>
          <a:p>
            <a:pPr algn="just"/>
            <a:endParaRPr lang="ru-RU" sz="1600" dirty="0"/>
          </a:p>
        </p:txBody>
      </p:sp>
    </p:spTree>
    <p:extLst>
      <p:ext uri="{BB962C8B-B14F-4D97-AF65-F5344CB8AC3E}">
        <p14:creationId xmlns:p14="http://schemas.microsoft.com/office/powerpoint/2010/main" val="2279265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sz="2200" b="1" dirty="0"/>
              <a:t>Работа по совместительству и совмещение</a:t>
            </a:r>
            <a:br>
              <a:rPr lang="ru-RU" sz="2000" dirty="0"/>
            </a:br>
            <a:endParaRPr lang="ru-RU" sz="2000" dirty="0"/>
          </a:p>
        </p:txBody>
      </p:sp>
      <p:sp>
        <p:nvSpPr>
          <p:cNvPr id="3" name="Объект 2"/>
          <p:cNvSpPr>
            <a:spLocks noGrp="1"/>
          </p:cNvSpPr>
          <p:nvPr>
            <p:ph idx="1"/>
          </p:nvPr>
        </p:nvSpPr>
        <p:spPr>
          <a:xfrm>
            <a:off x="457200" y="1412776"/>
            <a:ext cx="8075240" cy="4713387"/>
          </a:xfrm>
        </p:spPr>
        <p:txBody>
          <a:bodyPr>
            <a:normAutofit/>
          </a:bodyPr>
          <a:lstStyle/>
          <a:p>
            <a:pPr algn="just"/>
            <a:r>
              <a:rPr lang="ru-RU" sz="1600" dirty="0"/>
              <a:t>Если сотрудник в основное рабочее время выполняет работу сверх той, что предусмотрена для его основной функции (должности), то это совмещение (ст. 60.2 ТК РФ).</a:t>
            </a:r>
          </a:p>
          <a:p>
            <a:pPr algn="just"/>
            <a:endParaRPr lang="ru-RU" sz="1600" dirty="0"/>
          </a:p>
          <a:p>
            <a:pPr algn="just"/>
            <a:r>
              <a:rPr lang="ru-RU" sz="1600" dirty="0"/>
              <a:t>Если сотрудник выполняет дополнительные трудовые функции в свободное от основной работы время, это совместительство (ст. 282 ТК РФ).</a:t>
            </a:r>
          </a:p>
          <a:p>
            <a:pPr algn="just"/>
            <a:endParaRPr lang="ru-RU" sz="1600" dirty="0"/>
          </a:p>
          <a:p>
            <a:pPr marL="0" indent="0" algn="just">
              <a:buNone/>
            </a:pPr>
            <a:endParaRPr lang="ru-RU" sz="1600" dirty="0"/>
          </a:p>
        </p:txBody>
      </p:sp>
    </p:spTree>
    <p:extLst>
      <p:ext uri="{BB962C8B-B14F-4D97-AF65-F5344CB8AC3E}">
        <p14:creationId xmlns:p14="http://schemas.microsoft.com/office/powerpoint/2010/main" val="2347334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sz="2200" b="1" dirty="0"/>
              <a:t>Сходство совмещения и совместительства </a:t>
            </a:r>
            <a:endParaRPr lang="ru-RU" sz="2000" dirty="0"/>
          </a:p>
        </p:txBody>
      </p:sp>
      <p:sp>
        <p:nvSpPr>
          <p:cNvPr id="3" name="Объект 2"/>
          <p:cNvSpPr>
            <a:spLocks noGrp="1"/>
          </p:cNvSpPr>
          <p:nvPr>
            <p:ph idx="1"/>
          </p:nvPr>
        </p:nvSpPr>
        <p:spPr>
          <a:xfrm>
            <a:off x="457200" y="1412776"/>
            <a:ext cx="8075240" cy="5256584"/>
          </a:xfrm>
        </p:spPr>
        <p:txBody>
          <a:bodyPr>
            <a:normAutofit/>
          </a:bodyPr>
          <a:lstStyle/>
          <a:p>
            <a:pPr algn="just"/>
            <a:r>
              <a:rPr lang="ru-RU" sz="1600" dirty="0"/>
              <a:t>Дополнительная рабочая нагрузка, обязательно по соглашению с работодателем;</a:t>
            </a:r>
          </a:p>
          <a:p>
            <a:pPr algn="just"/>
            <a:r>
              <a:rPr lang="ru-RU" sz="1600" dirty="0"/>
              <a:t>Трудовым законодательством предусмотрены ограничения по увеличенной нагрузке;</a:t>
            </a:r>
          </a:p>
          <a:p>
            <a:pPr algn="just"/>
            <a:r>
              <a:rPr lang="ru-RU" sz="1600" dirty="0"/>
              <a:t>Дополнительная нагрузка должна быть оплачена;</a:t>
            </a:r>
          </a:p>
          <a:p>
            <a:pPr algn="just"/>
            <a:r>
              <a:rPr lang="ru-RU" sz="1600" dirty="0"/>
              <a:t>Нагрузка сверх обычной должна отражаться на размере социальных гарантий и компенсаций.</a:t>
            </a:r>
          </a:p>
          <a:p>
            <a:pPr algn="just"/>
            <a:endParaRPr lang="ru-RU" sz="1600" dirty="0"/>
          </a:p>
        </p:txBody>
      </p:sp>
    </p:spTree>
    <p:extLst>
      <p:ext uri="{BB962C8B-B14F-4D97-AF65-F5344CB8AC3E}">
        <p14:creationId xmlns:p14="http://schemas.microsoft.com/office/powerpoint/2010/main" val="1046769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sz="2200" b="1" dirty="0"/>
              <a:t>Различия между совмещением и совместительством </a:t>
            </a:r>
            <a:endParaRPr lang="ru-RU" sz="2000" dirty="0"/>
          </a:p>
        </p:txBody>
      </p:sp>
      <p:sp>
        <p:nvSpPr>
          <p:cNvPr id="3" name="Объект 2"/>
          <p:cNvSpPr>
            <a:spLocks noGrp="1"/>
          </p:cNvSpPr>
          <p:nvPr>
            <p:ph idx="1"/>
          </p:nvPr>
        </p:nvSpPr>
        <p:spPr>
          <a:xfrm>
            <a:off x="457200" y="1412776"/>
            <a:ext cx="8075240" cy="5445224"/>
          </a:xfrm>
        </p:spPr>
        <p:txBody>
          <a:bodyPr>
            <a:normAutofit/>
          </a:bodyPr>
          <a:lstStyle/>
          <a:p>
            <a:pPr algn="just">
              <a:spcAft>
                <a:spcPts val="0"/>
              </a:spcAft>
            </a:pPr>
            <a:r>
              <a:rPr lang="ru-RU" sz="1800" dirty="0">
                <a:ea typeface="Calibri" panose="020F0502020204030204" pitchFamily="34" charset="0"/>
              </a:rPr>
              <a:t>В</a:t>
            </a:r>
            <a:r>
              <a:rPr lang="ru-RU" sz="1800" dirty="0">
                <a:effectLst/>
                <a:ea typeface="Calibri" panose="020F0502020204030204" pitchFamily="34" charset="0"/>
              </a:rPr>
              <a:t>ремя — работник по совместительству затрачивает на обязанности сверх основных свое свободное время, а сотрудник на совмещении выполняет дополнительные функции в основные рабочие часы;</a:t>
            </a:r>
          </a:p>
          <a:p>
            <a:pPr algn="just">
              <a:spcAft>
                <a:spcPts val="0"/>
              </a:spcAft>
            </a:pPr>
            <a:r>
              <a:rPr lang="ru-RU" sz="1800" dirty="0">
                <a:ea typeface="Calibri" panose="020F0502020204030204" pitchFamily="34" charset="0"/>
              </a:rPr>
              <a:t>П</a:t>
            </a:r>
            <a:r>
              <a:rPr lang="ru-RU" sz="1800" dirty="0">
                <a:effectLst/>
                <a:ea typeface="Calibri" panose="020F0502020204030204" pitchFamily="34" charset="0"/>
              </a:rPr>
              <a:t>ривязка к месту — совместитель может трудиться по другому договору территориально в ином месте у второго и более работодателей; сотрудник на совмещении работает всегда на одного работодателя и в том же месте;</a:t>
            </a:r>
          </a:p>
          <a:p>
            <a:pPr algn="just">
              <a:spcAft>
                <a:spcPts val="0"/>
              </a:spcAft>
            </a:pPr>
            <a:r>
              <a:rPr lang="ru-RU" sz="1800" dirty="0">
                <a:ea typeface="Calibri" panose="020F0502020204030204" pitchFamily="34" charset="0"/>
              </a:rPr>
              <a:t>О</a:t>
            </a:r>
            <a:r>
              <a:rPr lang="ru-RU" sz="1800" dirty="0">
                <a:effectLst/>
                <a:ea typeface="Calibri" panose="020F0502020204030204" pitchFamily="34" charset="0"/>
              </a:rPr>
              <a:t>плата — у совместителя зависит от нормы отработки (или выработки) за период (сколько заработал, столько и получил); у совмещающего компенсация обычно представляет собой одну сумму доплаты за период, согласованную между руководством и сотрудником при оформлении совмещения (сколько бы усилий и времени ни затратил совмещающий, оплата не поменяется);</a:t>
            </a:r>
          </a:p>
          <a:p>
            <a:pPr algn="just">
              <a:spcAft>
                <a:spcPts val="0"/>
              </a:spcAft>
            </a:pPr>
            <a:r>
              <a:rPr lang="ru-RU" sz="1800" dirty="0">
                <a:ea typeface="Calibri" panose="020F0502020204030204" pitchFamily="34" charset="0"/>
              </a:rPr>
              <a:t>Р</a:t>
            </a:r>
            <a:r>
              <a:rPr lang="ru-RU" sz="1800" dirty="0">
                <a:effectLst/>
                <a:ea typeface="Calibri" panose="020F0502020204030204" pitchFamily="34" charset="0"/>
              </a:rPr>
              <a:t>азличия в расчете социальных выплат и отпускных — при совмещении учитывается сумма основного заработка плюс доплата по периодам; при совместительстве установленные законом расчеты должны быть произведены по каждому трудовому договору.</a:t>
            </a:r>
          </a:p>
        </p:txBody>
      </p:sp>
    </p:spTree>
    <p:extLst>
      <p:ext uri="{BB962C8B-B14F-4D97-AF65-F5344CB8AC3E}">
        <p14:creationId xmlns:p14="http://schemas.microsoft.com/office/powerpoint/2010/main" val="61921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sz="2200" b="1" dirty="0"/>
              <a:t>Оформление приема на работу</a:t>
            </a:r>
            <a:br>
              <a:rPr lang="ru-RU" sz="2000" dirty="0"/>
            </a:br>
            <a:endParaRPr lang="ru-RU" sz="2000" dirty="0"/>
          </a:p>
        </p:txBody>
      </p:sp>
      <p:sp>
        <p:nvSpPr>
          <p:cNvPr id="3" name="Объект 2"/>
          <p:cNvSpPr>
            <a:spLocks noGrp="1"/>
          </p:cNvSpPr>
          <p:nvPr>
            <p:ph idx="1"/>
          </p:nvPr>
        </p:nvSpPr>
        <p:spPr>
          <a:xfrm>
            <a:off x="457200" y="1412776"/>
            <a:ext cx="8075240" cy="5040560"/>
          </a:xfrm>
        </p:spPr>
        <p:txBody>
          <a:bodyPr>
            <a:normAutofit/>
          </a:bodyPr>
          <a:lstStyle/>
          <a:p>
            <a:pPr algn="just"/>
            <a:r>
              <a:rPr lang="ru-RU" sz="2000" dirty="0"/>
              <a:t>Ст. 68 ТК РФ </a:t>
            </a:r>
          </a:p>
          <a:p>
            <a:pPr algn="just"/>
            <a:r>
              <a:rPr lang="ru-RU" sz="2000" dirty="0"/>
              <a:t>Прием на работу оформляется трудовым договором. Работодатель вправе издать на основании заключенного трудового договора приказ (распоряжение) о приеме на работу. Содержание приказа (распоряжения) работодателя должно соответствовать условиям заключенного трудового договора.</a:t>
            </a:r>
          </a:p>
          <a:p>
            <a:pPr algn="just"/>
            <a:endParaRPr lang="ru-RU" sz="2000" dirty="0"/>
          </a:p>
          <a:p>
            <a:pPr algn="just"/>
            <a:r>
              <a:rPr lang="ru-RU" sz="2000" dirty="0"/>
              <a:t>При приеме на работу (до подписания трудового договора) работодатель обязан ознакомить работника под роспись с правилами внутреннего трудового распорядка, иными локальными нормативными актами, непосредственно связанными с трудовой деятельностью работника, коллективным договором.</a:t>
            </a:r>
          </a:p>
          <a:p>
            <a:pPr algn="just"/>
            <a:endParaRPr lang="ru-RU" sz="1600" dirty="0"/>
          </a:p>
        </p:txBody>
      </p:sp>
    </p:spTree>
    <p:extLst>
      <p:ext uri="{BB962C8B-B14F-4D97-AF65-F5344CB8AC3E}">
        <p14:creationId xmlns:p14="http://schemas.microsoft.com/office/powerpoint/2010/main" val="2179470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sz="2200" b="1" dirty="0"/>
              <a:t>Вступление трудового договора в силу</a:t>
            </a:r>
            <a:br>
              <a:rPr lang="ru-RU" sz="2000" dirty="0"/>
            </a:br>
            <a:endParaRPr lang="ru-RU" sz="2000" dirty="0"/>
          </a:p>
        </p:txBody>
      </p:sp>
      <p:sp>
        <p:nvSpPr>
          <p:cNvPr id="3" name="Объект 2"/>
          <p:cNvSpPr>
            <a:spLocks noGrp="1"/>
          </p:cNvSpPr>
          <p:nvPr>
            <p:ph idx="1"/>
          </p:nvPr>
        </p:nvSpPr>
        <p:spPr>
          <a:xfrm>
            <a:off x="457200" y="1412776"/>
            <a:ext cx="8075240" cy="5328592"/>
          </a:xfrm>
        </p:spPr>
        <p:txBody>
          <a:bodyPr>
            <a:normAutofit/>
          </a:bodyPr>
          <a:lstStyle/>
          <a:p>
            <a:pPr algn="just"/>
            <a:r>
              <a:rPr lang="ru-RU" sz="2000" dirty="0"/>
              <a:t>Трудовой договор вступает в законную силу с момента его подписания работником и работодателем.</a:t>
            </a:r>
          </a:p>
          <a:p>
            <a:pPr algn="just"/>
            <a:r>
              <a:rPr lang="ru-RU" sz="2000" dirty="0"/>
              <a:t>Работник обязан приступить к выполнению трудовых обязанностей со дня, указанного в трудовом договоре.</a:t>
            </a:r>
          </a:p>
          <a:p>
            <a:pPr algn="just"/>
            <a:r>
              <a:rPr lang="ru-RU" sz="2000" dirty="0"/>
              <a:t>Если срок не указан в договоре, работник приступает на следующий день после вступления договора в силу.</a:t>
            </a:r>
          </a:p>
          <a:p>
            <a:pPr algn="just"/>
            <a:r>
              <a:rPr lang="ru-RU" sz="2000" dirty="0"/>
              <a:t>Если работник не приступил к работе в срок, указанный в договоре, работодатель вправе аннулировать трудовой договор.</a:t>
            </a:r>
          </a:p>
          <a:p>
            <a:pPr algn="just"/>
            <a:r>
              <a:rPr lang="ru-RU" sz="2000" dirty="0"/>
              <a:t>Работник имеет право на обеспечение по обязательному социальному страхованию при наступлении страхового случая в период с момента заключения договора до дня его аннулирования.</a:t>
            </a:r>
          </a:p>
        </p:txBody>
      </p:sp>
    </p:spTree>
    <p:extLst>
      <p:ext uri="{BB962C8B-B14F-4D97-AF65-F5344CB8AC3E}">
        <p14:creationId xmlns:p14="http://schemas.microsoft.com/office/powerpoint/2010/main" val="4151087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sz="2200" b="1" dirty="0"/>
              <a:t>Испытание при приеме на работу</a:t>
            </a:r>
            <a:endParaRPr lang="ru-RU" sz="2000" dirty="0"/>
          </a:p>
        </p:txBody>
      </p:sp>
      <p:sp>
        <p:nvSpPr>
          <p:cNvPr id="3" name="Объект 2"/>
          <p:cNvSpPr>
            <a:spLocks noGrp="1"/>
          </p:cNvSpPr>
          <p:nvPr>
            <p:ph idx="1"/>
          </p:nvPr>
        </p:nvSpPr>
        <p:spPr>
          <a:xfrm>
            <a:off x="457200" y="1412776"/>
            <a:ext cx="8075240" cy="5328592"/>
          </a:xfrm>
        </p:spPr>
        <p:txBody>
          <a:bodyPr>
            <a:normAutofit/>
          </a:bodyPr>
          <a:lstStyle/>
          <a:p>
            <a:pPr algn="just"/>
            <a:r>
              <a:rPr lang="ru-RU" sz="1600" dirty="0"/>
              <a:t>При заключении трудового договора соглашением сторон может быть обусловлено испытание работника.</a:t>
            </a:r>
          </a:p>
          <a:p>
            <a:pPr algn="just"/>
            <a:r>
              <a:rPr lang="ru-RU" sz="1600" dirty="0"/>
              <a:t>Условие об испытании должно быть указано в трудовом договоре.</a:t>
            </a:r>
          </a:p>
          <a:p>
            <a:pPr algn="just"/>
            <a:r>
              <a:rPr lang="ru-RU" sz="1600" dirty="0"/>
              <a:t>Отсутствие в трудовом договоре условия об испытании означает, что работник принят без испытания. </a:t>
            </a:r>
          </a:p>
          <a:p>
            <a:pPr algn="just"/>
            <a:r>
              <a:rPr lang="ru-RU" sz="1600" dirty="0"/>
              <a:t>Срок испытания не может превышать трех месяцев, руководителей организаций и их заместителей, главных бухгалтеров шести месяцев.</a:t>
            </a:r>
          </a:p>
          <a:p>
            <a:pPr algn="just"/>
            <a:r>
              <a:rPr lang="ru-RU" sz="1600" dirty="0"/>
              <a:t>При заключении трудового договора на срок от двух до шести месяцев испытание не может превышать двух недель.</a:t>
            </a:r>
          </a:p>
          <a:p>
            <a:pPr algn="just"/>
            <a:r>
              <a:rPr lang="ru-RU" sz="1600" dirty="0"/>
              <a:t>В срок испытания не засчитываются период временной нетрудоспособности работника и другие периоды, когда он фактически отсутствовал на работе.</a:t>
            </a:r>
          </a:p>
          <a:p>
            <a:pPr algn="just"/>
            <a:endParaRPr lang="ru-RU" sz="1600" dirty="0"/>
          </a:p>
        </p:txBody>
      </p:sp>
    </p:spTree>
    <p:extLst>
      <p:ext uri="{BB962C8B-B14F-4D97-AF65-F5344CB8AC3E}">
        <p14:creationId xmlns:p14="http://schemas.microsoft.com/office/powerpoint/2010/main" val="2690034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ru-RU" sz="2200" b="1" dirty="0"/>
              <a:t>Испытание при приеме на работу не устанавливается для лиц:</a:t>
            </a:r>
            <a:br>
              <a:rPr lang="ru-RU" sz="2000" dirty="0"/>
            </a:br>
            <a:endParaRPr lang="ru-RU" sz="2000" dirty="0"/>
          </a:p>
        </p:txBody>
      </p:sp>
      <p:sp>
        <p:nvSpPr>
          <p:cNvPr id="3" name="Объект 2"/>
          <p:cNvSpPr>
            <a:spLocks noGrp="1"/>
          </p:cNvSpPr>
          <p:nvPr>
            <p:ph idx="1"/>
          </p:nvPr>
        </p:nvSpPr>
        <p:spPr>
          <a:xfrm>
            <a:off x="457200" y="1412776"/>
            <a:ext cx="8075240" cy="5328592"/>
          </a:xfrm>
        </p:spPr>
        <p:txBody>
          <a:bodyPr>
            <a:normAutofit/>
          </a:bodyPr>
          <a:lstStyle/>
          <a:p>
            <a:pPr algn="just"/>
            <a:r>
              <a:rPr lang="ru-RU" sz="2000" dirty="0"/>
              <a:t>поступающих на работу по конкурсу на замещение соответствующей должности;</a:t>
            </a:r>
          </a:p>
          <a:p>
            <a:pPr algn="just"/>
            <a:r>
              <a:rPr lang="ru-RU" sz="2000" dirty="0"/>
              <a:t>беременных женщин и женщин, имеющих детей в возрасте до полутора лет;</a:t>
            </a:r>
          </a:p>
          <a:p>
            <a:pPr algn="just"/>
            <a:r>
              <a:rPr lang="ru-RU" sz="2000" dirty="0"/>
              <a:t>не достигших возраста восемнадцати лет;</a:t>
            </a:r>
          </a:p>
          <a:p>
            <a:pPr algn="just"/>
            <a:r>
              <a:rPr lang="ru-RU" sz="2000" dirty="0"/>
              <a:t>получивших среднее профессиональное образование или высшее образование по имеющим государственную аккредитацию образовательным программам и впервые поступающих на работу по полученной специальности в течение одного года со дня получения профессионального образования соответствующего уровня;</a:t>
            </a:r>
          </a:p>
          <a:p>
            <a:pPr algn="just"/>
            <a:r>
              <a:rPr lang="ru-RU" sz="2000" dirty="0"/>
              <a:t>избранных на выборную должность на оплачиваемую работу;</a:t>
            </a:r>
          </a:p>
          <a:p>
            <a:pPr algn="just"/>
            <a:r>
              <a:rPr lang="ru-RU" sz="2000" dirty="0"/>
              <a:t>приглашенных на работу в порядке перевода от другого работодателя по согласованию между работодателями;</a:t>
            </a:r>
          </a:p>
          <a:p>
            <a:pPr algn="just"/>
            <a:r>
              <a:rPr lang="ru-RU" sz="2000" dirty="0"/>
              <a:t>заключивших трудовой договор на  срок до двух месяцев.</a:t>
            </a:r>
          </a:p>
        </p:txBody>
      </p:sp>
    </p:spTree>
    <p:extLst>
      <p:ext uri="{BB962C8B-B14F-4D97-AF65-F5344CB8AC3E}">
        <p14:creationId xmlns:p14="http://schemas.microsoft.com/office/powerpoint/2010/main" val="329765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sz="2200" b="1" dirty="0"/>
              <a:t>Изменения трудового договора</a:t>
            </a:r>
            <a:br>
              <a:rPr lang="ru-RU" sz="2000" dirty="0"/>
            </a:br>
            <a:endParaRPr lang="ru-RU" sz="2000" dirty="0"/>
          </a:p>
        </p:txBody>
      </p:sp>
      <p:sp>
        <p:nvSpPr>
          <p:cNvPr id="3" name="Объект 2"/>
          <p:cNvSpPr>
            <a:spLocks noGrp="1"/>
          </p:cNvSpPr>
          <p:nvPr>
            <p:ph idx="1"/>
          </p:nvPr>
        </p:nvSpPr>
        <p:spPr>
          <a:xfrm>
            <a:off x="457200" y="1412776"/>
            <a:ext cx="8075240" cy="5256584"/>
          </a:xfrm>
        </p:spPr>
        <p:txBody>
          <a:bodyPr>
            <a:normAutofit/>
          </a:bodyPr>
          <a:lstStyle/>
          <a:p>
            <a:r>
              <a:rPr lang="ru-RU" sz="2000" dirty="0"/>
              <a:t>Изменения в трудовой договор вносятся в соответствии с Главой 12 ТК РФ (статьи 72-76).</a:t>
            </a:r>
          </a:p>
          <a:p>
            <a:r>
              <a:rPr lang="ru-RU" sz="2000" dirty="0"/>
              <a:t>Изменение определенных сторонами условий трудового договора, за исключением случаев, предусмотренных ТК РФ, допускается только по соглашению сторон трудового договора, которое заключается в письменной форме.</a:t>
            </a:r>
          </a:p>
          <a:p>
            <a:r>
              <a:rPr lang="ru-RU" sz="2000" dirty="0"/>
              <a:t>Основанием для изменений могут быть следующие обстоятельства:</a:t>
            </a:r>
          </a:p>
          <a:p>
            <a:r>
              <a:rPr lang="ru-RU" sz="2000" dirty="0"/>
              <a:t>перевод, </a:t>
            </a:r>
          </a:p>
          <a:p>
            <a:r>
              <a:rPr lang="ru-RU" sz="2000" dirty="0"/>
              <a:t>изменение определенных сторонами условий труда, </a:t>
            </a:r>
          </a:p>
          <a:p>
            <a:r>
              <a:rPr lang="ru-RU" sz="2000" dirty="0"/>
              <a:t>отстранение от работы, </a:t>
            </a:r>
          </a:p>
          <a:p>
            <a:r>
              <a:rPr lang="ru-RU" sz="2000" dirty="0"/>
              <a:t>изменения, связанные со сменой собственника имущества организации.</a:t>
            </a:r>
          </a:p>
        </p:txBody>
      </p:sp>
    </p:spTree>
    <p:extLst>
      <p:ext uri="{BB962C8B-B14F-4D97-AF65-F5344CB8AC3E}">
        <p14:creationId xmlns:p14="http://schemas.microsoft.com/office/powerpoint/2010/main" val="2083093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sz="2000" b="1" dirty="0"/>
              <a:t>Что такое трудовой договор?</a:t>
            </a:r>
            <a:br>
              <a:rPr lang="ru-RU" sz="2000" dirty="0"/>
            </a:br>
            <a:endParaRPr lang="ru-RU" sz="2000" dirty="0"/>
          </a:p>
        </p:txBody>
      </p:sp>
      <p:sp>
        <p:nvSpPr>
          <p:cNvPr id="3" name="Объект 2"/>
          <p:cNvSpPr>
            <a:spLocks noGrp="1"/>
          </p:cNvSpPr>
          <p:nvPr>
            <p:ph idx="1"/>
          </p:nvPr>
        </p:nvSpPr>
        <p:spPr>
          <a:xfrm>
            <a:off x="457200" y="1412776"/>
            <a:ext cx="8003232" cy="4713387"/>
          </a:xfrm>
        </p:spPr>
        <p:txBody>
          <a:bodyPr/>
          <a:lstStyle/>
          <a:p>
            <a:pPr algn="ctr"/>
            <a:r>
              <a:rPr lang="ru-RU" sz="2000" dirty="0"/>
              <a:t>Трудовой кодекс Российской Федерации</a:t>
            </a:r>
          </a:p>
          <a:p>
            <a:pPr algn="just"/>
            <a:r>
              <a:rPr lang="ru-RU" sz="1600" dirty="0"/>
              <a:t>Статья 56</a:t>
            </a:r>
          </a:p>
          <a:p>
            <a:pPr algn="just"/>
            <a:endParaRPr lang="ru-RU" sz="1600" dirty="0"/>
          </a:p>
          <a:p>
            <a:pPr algn="just"/>
            <a:r>
              <a:rPr lang="ru-RU" sz="1600" dirty="0"/>
              <a:t>Трудовой договор - соглашение между работодателем и работником, в соответствии с которым работодатель обязуется предоставить работнику работу по обусловленной трудовой функции, обеспечить условия труда, предусмотренные трудовым законодательством и иными нормативными правовыми актами, содержащими нормы трудового права, коллективным договором, соглашениями, локальными нормативными актами и данным соглашением, своевременно и в полном размере выплачивать работнику заработную плату, а работник обязуется лично выполнять определенную этим соглашением трудовую функцию в интересах, под управлением и контролем работодателя, соблюдать правила внутреннего трудового распорядка, действующие у данного работодателя.</a:t>
            </a:r>
          </a:p>
          <a:p>
            <a:pPr algn="just"/>
            <a:r>
              <a:rPr lang="ru-RU" sz="1600" dirty="0"/>
              <a:t>Сторонами трудового договора являются работодатель и работник.</a:t>
            </a:r>
          </a:p>
          <a:p>
            <a:pPr algn="just"/>
            <a:endParaRPr lang="ru-RU" sz="1600" dirty="0"/>
          </a:p>
        </p:txBody>
      </p:sp>
    </p:spTree>
    <p:extLst>
      <p:ext uri="{BB962C8B-B14F-4D97-AF65-F5344CB8AC3E}">
        <p14:creationId xmlns:p14="http://schemas.microsoft.com/office/powerpoint/2010/main" val="2772732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sz="2200" b="1" dirty="0"/>
              <a:t>Прекращение трудового договора</a:t>
            </a:r>
            <a:br>
              <a:rPr lang="ru-RU" sz="2000" dirty="0"/>
            </a:br>
            <a:endParaRPr lang="ru-RU" sz="2000" dirty="0"/>
          </a:p>
        </p:txBody>
      </p:sp>
      <p:sp>
        <p:nvSpPr>
          <p:cNvPr id="3" name="Объект 2"/>
          <p:cNvSpPr>
            <a:spLocks noGrp="1"/>
          </p:cNvSpPr>
          <p:nvPr>
            <p:ph idx="1"/>
          </p:nvPr>
        </p:nvSpPr>
        <p:spPr>
          <a:xfrm>
            <a:off x="457200" y="1412776"/>
            <a:ext cx="8075240" cy="5256584"/>
          </a:xfrm>
        </p:spPr>
        <p:txBody>
          <a:bodyPr>
            <a:normAutofit/>
          </a:bodyPr>
          <a:lstStyle/>
          <a:p>
            <a:r>
              <a:rPr lang="ru-RU" sz="1700" b="1" dirty="0"/>
              <a:t>Основаниями прекращения трудового договора являются:</a:t>
            </a:r>
          </a:p>
          <a:p>
            <a:r>
              <a:rPr lang="ru-RU" sz="1700" dirty="0"/>
              <a:t>соглашение сторон;</a:t>
            </a:r>
          </a:p>
          <a:p>
            <a:r>
              <a:rPr lang="ru-RU" sz="1700" dirty="0"/>
              <a:t>истечение срока трудового договора;</a:t>
            </a:r>
          </a:p>
          <a:p>
            <a:r>
              <a:rPr lang="ru-RU" sz="1700" dirty="0"/>
              <a:t>расторжение трудового договора по инициативе работника;</a:t>
            </a:r>
          </a:p>
          <a:p>
            <a:r>
              <a:rPr lang="ru-RU" sz="1700" dirty="0"/>
              <a:t>расторжение трудового договора по инициативе работодателя;</a:t>
            </a:r>
          </a:p>
          <a:p>
            <a:r>
              <a:rPr lang="ru-RU" sz="1700" dirty="0"/>
              <a:t>перевод работника по его просьбе или с его согласия на работу к другому работодателю;</a:t>
            </a:r>
          </a:p>
          <a:p>
            <a:r>
              <a:rPr lang="ru-RU" sz="1700" dirty="0"/>
              <a:t>отказ работника от продолжения работы в связи со сменой собственника имущества организации;</a:t>
            </a:r>
          </a:p>
          <a:p>
            <a:r>
              <a:rPr lang="ru-RU" sz="1700" dirty="0"/>
              <a:t>отказ работника от продолжения работы в связи с изменением определенных сторонами условий трудового договора;</a:t>
            </a:r>
          </a:p>
          <a:p>
            <a:r>
              <a:rPr lang="ru-RU" sz="1700" dirty="0"/>
              <a:t>отказ работника от перевода на другую работу;</a:t>
            </a:r>
          </a:p>
          <a:p>
            <a:r>
              <a:rPr lang="ru-RU" sz="1700" dirty="0"/>
              <a:t>отказ работника от перевода на работу в другую местность вместе с работодателем;</a:t>
            </a:r>
          </a:p>
          <a:p>
            <a:r>
              <a:rPr lang="ru-RU" sz="1700" dirty="0"/>
              <a:t>обстоятельства, не зависящие от воли сторон;</a:t>
            </a:r>
          </a:p>
          <a:p>
            <a:r>
              <a:rPr lang="ru-RU" sz="1700" dirty="0"/>
              <a:t>нарушение установленных ТК РФ или федеральным законом правил заключения трудового договора.</a:t>
            </a:r>
          </a:p>
          <a:p>
            <a:endParaRPr lang="ru-RU" sz="1700" dirty="0"/>
          </a:p>
        </p:txBody>
      </p:sp>
    </p:spTree>
    <p:extLst>
      <p:ext uri="{BB962C8B-B14F-4D97-AF65-F5344CB8AC3E}">
        <p14:creationId xmlns:p14="http://schemas.microsoft.com/office/powerpoint/2010/main" val="2316013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ru-RU" sz="2200" b="1" dirty="0"/>
              <a:t>Расторжение трудового договора может произойти по инициативе работника (ст.80 ТК РФ):</a:t>
            </a:r>
            <a:br>
              <a:rPr lang="ru-RU" sz="2000" dirty="0"/>
            </a:br>
            <a:endParaRPr lang="ru-RU" sz="2000" dirty="0"/>
          </a:p>
        </p:txBody>
      </p:sp>
      <p:sp>
        <p:nvSpPr>
          <p:cNvPr id="3" name="Объект 2"/>
          <p:cNvSpPr>
            <a:spLocks noGrp="1"/>
          </p:cNvSpPr>
          <p:nvPr>
            <p:ph idx="1"/>
          </p:nvPr>
        </p:nvSpPr>
        <p:spPr>
          <a:xfrm>
            <a:off x="457200" y="1412776"/>
            <a:ext cx="8075240" cy="5256584"/>
          </a:xfrm>
        </p:spPr>
        <p:txBody>
          <a:bodyPr>
            <a:normAutofit/>
          </a:bodyPr>
          <a:lstStyle/>
          <a:p>
            <a:r>
              <a:rPr lang="ru-RU" sz="1700" dirty="0"/>
              <a:t>В этом случае он обязан предупредить работодателя в письменной форме за две недели. </a:t>
            </a:r>
          </a:p>
          <a:p>
            <a:r>
              <a:rPr lang="ru-RU" sz="1700" dirty="0"/>
              <a:t>Заявление может быть подано во время отпуска или при нахождении на больничном.</a:t>
            </a:r>
          </a:p>
          <a:p>
            <a:r>
              <a:rPr lang="ru-RU" sz="1700" dirty="0"/>
              <a:t>В течение всего этого времени сотрудник может отозвать свое заявление обратно без каких-либо последствий со стороны работодателя. </a:t>
            </a:r>
          </a:p>
          <a:p>
            <a:r>
              <a:rPr lang="ru-RU" sz="1700" dirty="0"/>
              <a:t>Если заявление подано по уважительным причинам, и в связи с ними продолжать работу невозможно, работодатель обязан расторгнуть договор в срок, указанный в заявлении. </a:t>
            </a:r>
          </a:p>
          <a:p>
            <a:r>
              <a:rPr lang="ru-RU" sz="1700" dirty="0"/>
              <a:t>В день увольнения выдается трудовая книжка и прочие документы. </a:t>
            </a:r>
          </a:p>
          <a:p>
            <a:endParaRPr lang="ru-RU" sz="1700" dirty="0"/>
          </a:p>
        </p:txBody>
      </p:sp>
    </p:spTree>
    <p:extLst>
      <p:ext uri="{BB962C8B-B14F-4D97-AF65-F5344CB8AC3E}">
        <p14:creationId xmlns:p14="http://schemas.microsoft.com/office/powerpoint/2010/main" val="2447184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sz="2200" b="1" dirty="0"/>
              <a:t>Соглашение сторон (ст. 78 ТК РФ)</a:t>
            </a:r>
            <a:br>
              <a:rPr lang="ru-RU" sz="2000" dirty="0"/>
            </a:br>
            <a:endParaRPr lang="ru-RU" sz="2000" dirty="0"/>
          </a:p>
        </p:txBody>
      </p:sp>
      <p:sp>
        <p:nvSpPr>
          <p:cNvPr id="3" name="Объект 2"/>
          <p:cNvSpPr>
            <a:spLocks noGrp="1"/>
          </p:cNvSpPr>
          <p:nvPr>
            <p:ph idx="1"/>
          </p:nvPr>
        </p:nvSpPr>
        <p:spPr>
          <a:xfrm>
            <a:off x="457200" y="1412776"/>
            <a:ext cx="8075240" cy="5256584"/>
          </a:xfrm>
        </p:spPr>
        <p:txBody>
          <a:bodyPr>
            <a:normAutofit/>
          </a:bodyPr>
          <a:lstStyle/>
          <a:p>
            <a:r>
              <a:rPr lang="ru-RU" sz="2000" dirty="0"/>
              <a:t>Трудовой договор может быть расторгнут в любое время по соглашению сторон. </a:t>
            </a:r>
          </a:p>
          <a:p>
            <a:r>
              <a:rPr lang="ru-RU" sz="2000" dirty="0"/>
              <a:t>В этом случае не имеют значения причины расторжения договора, важен лишь факт наличия соглашения. </a:t>
            </a:r>
          </a:p>
        </p:txBody>
      </p:sp>
    </p:spTree>
    <p:extLst>
      <p:ext uri="{BB962C8B-B14F-4D97-AF65-F5344CB8AC3E}">
        <p14:creationId xmlns:p14="http://schemas.microsoft.com/office/powerpoint/2010/main" val="2447277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496944" cy="1371600"/>
          </a:xfrm>
        </p:spPr>
        <p:txBody>
          <a:bodyPr>
            <a:normAutofit/>
          </a:bodyPr>
          <a:lstStyle/>
          <a:p>
            <a:pPr lvl="0"/>
            <a:br>
              <a:rPr lang="ru-RU" sz="2000" b="1" dirty="0"/>
            </a:br>
            <a:r>
              <a:rPr lang="ru-RU" sz="2000" b="1" dirty="0"/>
              <a:t>Истечение срока действия трудового договора (ст. 77 ТК РФ)</a:t>
            </a:r>
            <a:br>
              <a:rPr lang="ru-RU" sz="2000" b="1" dirty="0"/>
            </a:br>
            <a:endParaRPr lang="ru-RU" sz="2000" dirty="0"/>
          </a:p>
        </p:txBody>
      </p:sp>
      <p:sp>
        <p:nvSpPr>
          <p:cNvPr id="3" name="Объект 2"/>
          <p:cNvSpPr>
            <a:spLocks noGrp="1"/>
          </p:cNvSpPr>
          <p:nvPr>
            <p:ph idx="1"/>
          </p:nvPr>
        </p:nvSpPr>
        <p:spPr>
          <a:xfrm>
            <a:off x="457200" y="1412776"/>
            <a:ext cx="8075240" cy="5256584"/>
          </a:xfrm>
        </p:spPr>
        <p:txBody>
          <a:bodyPr>
            <a:normAutofit/>
          </a:bodyPr>
          <a:lstStyle/>
          <a:p>
            <a:pPr algn="just"/>
            <a:r>
              <a:rPr lang="ru-RU" sz="2000" dirty="0"/>
              <a:t>При расторжении срочного трудового договора в связи с истечением срока его действия администрация обязана предупредить сотрудника в письменной форме не менее чем за три дня (ст.79).</a:t>
            </a:r>
          </a:p>
          <a:p>
            <a:pPr algn="just"/>
            <a:r>
              <a:rPr lang="ru-RU" sz="2000" dirty="0"/>
              <a:t>Срочный трудовой договор допускается разрывать и раньше на общих основаниях. </a:t>
            </a:r>
          </a:p>
          <a:p>
            <a:pPr algn="just"/>
            <a:endParaRPr lang="ru-RU" sz="1600" dirty="0"/>
          </a:p>
        </p:txBody>
      </p:sp>
    </p:spTree>
    <p:extLst>
      <p:ext uri="{BB962C8B-B14F-4D97-AF65-F5344CB8AC3E}">
        <p14:creationId xmlns:p14="http://schemas.microsoft.com/office/powerpoint/2010/main" val="40616456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E458E7-74DD-4B69-9F72-F521C0971BAA}"/>
              </a:ext>
            </a:extLst>
          </p:cNvPr>
          <p:cNvSpPr>
            <a:spLocks noGrp="1"/>
          </p:cNvSpPr>
          <p:nvPr>
            <p:ph type="title"/>
          </p:nvPr>
        </p:nvSpPr>
        <p:spPr/>
        <p:txBody>
          <a:bodyPr>
            <a:normAutofit/>
          </a:bodyPr>
          <a:lstStyle/>
          <a:p>
            <a:r>
              <a:rPr lang="ru-RU" sz="2800" b="1" dirty="0"/>
              <a:t>Увольнение работника по инициативе работодателя</a:t>
            </a:r>
          </a:p>
        </p:txBody>
      </p:sp>
      <p:sp>
        <p:nvSpPr>
          <p:cNvPr id="3" name="Объект 2">
            <a:extLst>
              <a:ext uri="{FF2B5EF4-FFF2-40B4-BE49-F238E27FC236}">
                <a16:creationId xmlns:a16="http://schemas.microsoft.com/office/drawing/2014/main" id="{650F89A4-A229-4866-86D2-6718541EB08F}"/>
              </a:ext>
            </a:extLst>
          </p:cNvPr>
          <p:cNvSpPr>
            <a:spLocks noGrp="1"/>
          </p:cNvSpPr>
          <p:nvPr>
            <p:ph idx="1"/>
          </p:nvPr>
        </p:nvSpPr>
        <p:spPr/>
        <p:txBody>
          <a:bodyPr>
            <a:normAutofit/>
          </a:bodyPr>
          <a:lstStyle/>
          <a:p>
            <a:r>
              <a:rPr lang="ru-RU" sz="1900" dirty="0"/>
              <a:t>1) ликвидации организации либо прекращения деятельности индивидуальным предпринимателем</a:t>
            </a:r>
          </a:p>
          <a:p>
            <a:r>
              <a:rPr lang="ru-RU" sz="1900" dirty="0"/>
              <a:t>2) сокращения численности или штата работников организации, индивидуального предпринимателя;</a:t>
            </a:r>
          </a:p>
          <a:p>
            <a:r>
              <a:rPr lang="ru-RU" sz="1900" dirty="0"/>
              <a:t> 3) несоответствия работника занимаемой должности или выполняемой работе вследствие недостаточной квалификации, подтвержденной результатами аттестации;</a:t>
            </a:r>
          </a:p>
          <a:p>
            <a:r>
              <a:rPr lang="ru-RU" sz="1900" dirty="0"/>
              <a:t> 4) смены собственника имущества организации (в отношении руководителя организации, его заместителей и главного бухгалтера);</a:t>
            </a:r>
          </a:p>
          <a:p>
            <a:r>
              <a:rPr lang="ru-RU" sz="1900" dirty="0"/>
              <a:t>5) неоднократного неисполнения работником без уважительных причин трудовых обязанностей, если он имеет дисциплинарное взыскание;</a:t>
            </a:r>
          </a:p>
          <a:p>
            <a:endParaRPr lang="ru-RU" dirty="0"/>
          </a:p>
        </p:txBody>
      </p:sp>
    </p:spTree>
    <p:extLst>
      <p:ext uri="{BB962C8B-B14F-4D97-AF65-F5344CB8AC3E}">
        <p14:creationId xmlns:p14="http://schemas.microsoft.com/office/powerpoint/2010/main" val="4212477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29D5D8-EEE7-4AAA-BE33-F09C477D433D}"/>
              </a:ext>
            </a:extLst>
          </p:cNvPr>
          <p:cNvSpPr>
            <a:spLocks noGrp="1"/>
          </p:cNvSpPr>
          <p:nvPr>
            <p:ph type="title"/>
          </p:nvPr>
        </p:nvSpPr>
        <p:spPr/>
        <p:txBody>
          <a:bodyPr>
            <a:normAutofit/>
          </a:bodyPr>
          <a:lstStyle/>
          <a:p>
            <a:r>
              <a:rPr lang="ru-RU" sz="2800" b="1" dirty="0"/>
              <a:t>Увольнение работника по инициативе работодателя</a:t>
            </a:r>
            <a:endParaRPr lang="ru-RU" sz="2800" dirty="0"/>
          </a:p>
        </p:txBody>
      </p:sp>
      <p:sp>
        <p:nvSpPr>
          <p:cNvPr id="3" name="Объект 2">
            <a:extLst>
              <a:ext uri="{FF2B5EF4-FFF2-40B4-BE49-F238E27FC236}">
                <a16:creationId xmlns:a16="http://schemas.microsoft.com/office/drawing/2014/main" id="{D6EF1255-4EE7-42A7-B886-A2317EA3D0E2}"/>
              </a:ext>
            </a:extLst>
          </p:cNvPr>
          <p:cNvSpPr>
            <a:spLocks noGrp="1"/>
          </p:cNvSpPr>
          <p:nvPr>
            <p:ph idx="1"/>
          </p:nvPr>
        </p:nvSpPr>
        <p:spPr/>
        <p:txBody>
          <a:bodyPr>
            <a:noAutofit/>
          </a:bodyPr>
          <a:lstStyle/>
          <a:p>
            <a:r>
              <a:rPr lang="ru-RU" sz="1400" dirty="0"/>
              <a:t>6) однократного грубого нарушения работником трудовых обязанностей:</a:t>
            </a:r>
          </a:p>
          <a:p>
            <a:r>
              <a:rPr lang="ru-RU" sz="1400" dirty="0"/>
              <a:t>а) прогула, то есть отсутствия на рабочем месте без уважительных причин в течение всего рабочего дня (смены), независимо от его (ее) продолжительности, а также в случае отсутствия на рабочем месте без уважительных причин более четырех часов подряд в течение рабочего дня (смены);</a:t>
            </a:r>
          </a:p>
          <a:p>
            <a:r>
              <a:rPr lang="ru-RU" sz="1400" dirty="0"/>
              <a:t> б) появления работника на работе (на своем рабочем месте либо на территории организации - работодателя или объекта, где по поручению работодателя работник должен выполнять трудовую функцию) в состоянии алкогольного, наркотического или иного токсического опьянения;</a:t>
            </a:r>
          </a:p>
          <a:p>
            <a:r>
              <a:rPr lang="ru-RU" sz="1400" dirty="0"/>
              <a:t> в) разглашения охраняемой законом тайны (государственной, коммерческой, служебной и иной), ставшей известной работнику в связи с исполнением им трудовых обязанностей, в том числе разглашения персональных данных другого работника;</a:t>
            </a:r>
          </a:p>
          <a:p>
            <a:r>
              <a:rPr lang="ru-RU" sz="1400" dirty="0"/>
              <a:t> г) совершения по месту работы хищения (в том числе мелкого) чужого имущества, растраты, умышленного его уничтожения или повреждения, установленных вступившим в законную силу приговором суда или постановлением судьи, органа, должностного лица, уполномоченных рассматривать дела об административных правонарушениях;</a:t>
            </a:r>
          </a:p>
          <a:p>
            <a:r>
              <a:rPr lang="ru-RU" sz="1400" dirty="0"/>
              <a:t> д) установленного комиссией по охране труда или уполномоченным по охране труда нарушения работником требований охраны труда, если это нарушение повлекло за собой тяжкие последствия (несчастный случай на производстве, авария, катастрофа) либо заведомо создавало реальную угрозу наступления таких последствий;</a:t>
            </a:r>
          </a:p>
        </p:txBody>
      </p:sp>
    </p:spTree>
    <p:extLst>
      <p:ext uri="{BB962C8B-B14F-4D97-AF65-F5344CB8AC3E}">
        <p14:creationId xmlns:p14="http://schemas.microsoft.com/office/powerpoint/2010/main" val="24351541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29D5D8-EEE7-4AAA-BE33-F09C477D433D}"/>
              </a:ext>
            </a:extLst>
          </p:cNvPr>
          <p:cNvSpPr>
            <a:spLocks noGrp="1"/>
          </p:cNvSpPr>
          <p:nvPr>
            <p:ph type="title"/>
          </p:nvPr>
        </p:nvSpPr>
        <p:spPr/>
        <p:txBody>
          <a:bodyPr>
            <a:normAutofit/>
          </a:bodyPr>
          <a:lstStyle/>
          <a:p>
            <a:r>
              <a:rPr lang="ru-RU" sz="2800" b="1" dirty="0"/>
              <a:t>Увольнение работника по инициативе работодателя</a:t>
            </a:r>
            <a:endParaRPr lang="ru-RU" sz="2800" dirty="0"/>
          </a:p>
        </p:txBody>
      </p:sp>
      <p:sp>
        <p:nvSpPr>
          <p:cNvPr id="3" name="Объект 2">
            <a:extLst>
              <a:ext uri="{FF2B5EF4-FFF2-40B4-BE49-F238E27FC236}">
                <a16:creationId xmlns:a16="http://schemas.microsoft.com/office/drawing/2014/main" id="{D6EF1255-4EE7-42A7-B886-A2317EA3D0E2}"/>
              </a:ext>
            </a:extLst>
          </p:cNvPr>
          <p:cNvSpPr>
            <a:spLocks noGrp="1"/>
          </p:cNvSpPr>
          <p:nvPr>
            <p:ph idx="1"/>
          </p:nvPr>
        </p:nvSpPr>
        <p:spPr/>
        <p:txBody>
          <a:bodyPr>
            <a:noAutofit/>
          </a:bodyPr>
          <a:lstStyle/>
          <a:p>
            <a:r>
              <a:rPr lang="ru-RU" sz="1400" dirty="0"/>
              <a:t> 7) совершения виновных действий работником, непосредственно обслуживающим денежные или товарные ценности, если эти действия дают основание для утраты доверия к нему со стороны работодателя;</a:t>
            </a:r>
          </a:p>
          <a:p>
            <a:r>
              <a:rPr lang="ru-RU" sz="1400" dirty="0"/>
              <a:t>7.1) непринятия работником мер по предотвращению или урегулированию конфликта интересов, стороной которого он является, непредставления или представления неполных или недостоверных сведений о своих доходах, расходах, об имуществе и обязательствах имущественного характера;</a:t>
            </a:r>
          </a:p>
          <a:p>
            <a:r>
              <a:rPr lang="ru-RU" sz="1400" dirty="0"/>
              <a:t>8) совершения работником, выполняющим воспитательные функции, аморального проступка, несовместимого с продолжением данной работы;</a:t>
            </a:r>
          </a:p>
          <a:p>
            <a:r>
              <a:rPr lang="ru-RU" sz="1400" dirty="0"/>
              <a:t>9) принятия необоснованного решения руководителем организации (филиала, представительства), его заместителями и главным бухгалтером, повлекшего за собой нарушение сохранности имущества, неправомерное его использование или иной ущерб имуществу организации;</a:t>
            </a:r>
          </a:p>
          <a:p>
            <a:r>
              <a:rPr lang="ru-RU" sz="1400" dirty="0"/>
              <a:t>10) однократного грубого нарушения руководителем организации (филиала, представительства), его заместителями своих трудовых обязанностей;</a:t>
            </a:r>
          </a:p>
          <a:p>
            <a:r>
              <a:rPr lang="ru-RU" sz="1400" dirty="0"/>
              <a:t>11) представления работником работодателю подложных документов при заключении трудового договора;</a:t>
            </a:r>
          </a:p>
          <a:p>
            <a:r>
              <a:rPr lang="ru-RU" sz="1400" dirty="0"/>
              <a:t> </a:t>
            </a:r>
          </a:p>
        </p:txBody>
      </p:sp>
    </p:spTree>
    <p:extLst>
      <p:ext uri="{BB962C8B-B14F-4D97-AF65-F5344CB8AC3E}">
        <p14:creationId xmlns:p14="http://schemas.microsoft.com/office/powerpoint/2010/main" val="38764789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29D5D8-EEE7-4AAA-BE33-F09C477D433D}"/>
              </a:ext>
            </a:extLst>
          </p:cNvPr>
          <p:cNvSpPr>
            <a:spLocks noGrp="1"/>
          </p:cNvSpPr>
          <p:nvPr>
            <p:ph type="title"/>
          </p:nvPr>
        </p:nvSpPr>
        <p:spPr/>
        <p:txBody>
          <a:bodyPr>
            <a:normAutofit/>
          </a:bodyPr>
          <a:lstStyle/>
          <a:p>
            <a:r>
              <a:rPr lang="ru-RU" sz="2800" b="1" dirty="0"/>
              <a:t>Увольнение работника по инициативе работодателя</a:t>
            </a:r>
            <a:endParaRPr lang="ru-RU" sz="2800" dirty="0"/>
          </a:p>
        </p:txBody>
      </p:sp>
      <p:sp>
        <p:nvSpPr>
          <p:cNvPr id="3" name="Объект 2">
            <a:extLst>
              <a:ext uri="{FF2B5EF4-FFF2-40B4-BE49-F238E27FC236}">
                <a16:creationId xmlns:a16="http://schemas.microsoft.com/office/drawing/2014/main" id="{D6EF1255-4EE7-42A7-B886-A2317EA3D0E2}"/>
              </a:ext>
            </a:extLst>
          </p:cNvPr>
          <p:cNvSpPr>
            <a:spLocks noGrp="1"/>
          </p:cNvSpPr>
          <p:nvPr>
            <p:ph idx="1"/>
          </p:nvPr>
        </p:nvSpPr>
        <p:spPr/>
        <p:txBody>
          <a:bodyPr>
            <a:noAutofit/>
          </a:bodyPr>
          <a:lstStyle/>
          <a:p>
            <a:r>
              <a:rPr lang="ru-RU" sz="1400" dirty="0"/>
              <a:t>12) предусмотренных трудовым договором с руководителем организации, членами коллегиального исполнительного органа организации;</a:t>
            </a:r>
          </a:p>
          <a:p>
            <a:r>
              <a:rPr lang="ru-RU" sz="1400" dirty="0"/>
              <a:t>13.1) невыхода работника на работу по истечении трех месяцев после окончания прохождения им военной службы по мобилизации или военной службы по контракту, заключенному в соответствии с пунктом 7 статьи 38 Федерального закона от 28 марта 1998 года N 53-ФЗ "О воинской обязанности и военной службе", либо после окончания действия заключенного работником контракта о добровольном содействии в выполнении задач, возложенных на Вооруженные Силы Российской Федерации;</a:t>
            </a:r>
          </a:p>
          <a:p>
            <a:r>
              <a:rPr lang="ru-RU" sz="1400" dirty="0"/>
              <a:t>14) в других случаях, установленных настоящим Кодексом и иными федеральными законами.</a:t>
            </a:r>
          </a:p>
          <a:p>
            <a:r>
              <a:rPr lang="ru-RU" sz="1400" dirty="0"/>
              <a:t> </a:t>
            </a:r>
          </a:p>
        </p:txBody>
      </p:sp>
    </p:spTree>
    <p:extLst>
      <p:ext uri="{BB962C8B-B14F-4D97-AF65-F5344CB8AC3E}">
        <p14:creationId xmlns:p14="http://schemas.microsoft.com/office/powerpoint/2010/main" val="3745942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496944" cy="1371600"/>
          </a:xfrm>
        </p:spPr>
        <p:txBody>
          <a:bodyPr>
            <a:normAutofit/>
          </a:bodyPr>
          <a:lstStyle/>
          <a:p>
            <a:pPr lvl="0"/>
            <a:br>
              <a:rPr lang="ru-RU" sz="2000" b="1" dirty="0"/>
            </a:br>
            <a:r>
              <a:rPr lang="ru-RU" sz="2000" b="1" dirty="0"/>
              <a:t>Особенности индивидуальных трудовых споров в суде</a:t>
            </a:r>
            <a:br>
              <a:rPr lang="ru-RU" sz="2000" b="1" dirty="0"/>
            </a:br>
            <a:endParaRPr lang="ru-RU" sz="2000" dirty="0"/>
          </a:p>
        </p:txBody>
      </p:sp>
      <p:sp>
        <p:nvSpPr>
          <p:cNvPr id="3" name="Объект 2"/>
          <p:cNvSpPr>
            <a:spLocks noGrp="1"/>
          </p:cNvSpPr>
          <p:nvPr>
            <p:ph idx="1"/>
          </p:nvPr>
        </p:nvSpPr>
        <p:spPr>
          <a:xfrm>
            <a:off x="457200" y="1412776"/>
            <a:ext cx="8075240" cy="5256584"/>
          </a:xfrm>
        </p:spPr>
        <p:txBody>
          <a:bodyPr>
            <a:normAutofit/>
          </a:bodyPr>
          <a:lstStyle/>
          <a:p>
            <a:pPr algn="just"/>
            <a:r>
              <a:rPr lang="ru-RU" sz="1800" dirty="0"/>
              <a:t>Исковое заявление о восстановлении на работе, необходимо подать в суд в течение одного месяца со дня вручения работнику копии приказа об увольнении либо со дня выдачи трудовой книжки или сведений о трудовой деятельности (п. 1 ст. 392 ТК РФ).</a:t>
            </a:r>
          </a:p>
          <a:p>
            <a:pPr algn="just"/>
            <a:r>
              <a:rPr lang="ru-RU" sz="1800" dirty="0"/>
              <a:t>Разрешении иного индивидуального трудового спора - в трехмесячный срок со дня, когда работник узнал или должен был узнать о нарушении своего права (ст. 24 ГПК РФ).</a:t>
            </a:r>
          </a:p>
          <a:p>
            <a:pPr algn="just"/>
            <a:r>
              <a:rPr lang="ru-RU" sz="1800" dirty="0"/>
              <a:t>Работники обращающиеся в суд освобождены от уплаты государственной пошлины.</a:t>
            </a:r>
          </a:p>
          <a:p>
            <a:pPr algn="just"/>
            <a:r>
              <a:rPr lang="ru-RU" sz="1800" dirty="0"/>
              <a:t>Дела о восстановлении на работе должны быть рассмотрены судом до истечения месяца, а дела по другим трудовым спорам - до истечения двух месяцев со дня поступления заявления в суд. В указанные сроки включается в том числе и время, необходимое для подготовки дела к судебному разбирательству (глава 14 ГПК РФ).</a:t>
            </a:r>
          </a:p>
          <a:p>
            <a:pPr algn="just"/>
            <a:r>
              <a:rPr lang="ru-RU" sz="1800" dirty="0"/>
              <a:t>Работник «экономически более слабая сторона». Бремя доказывания обстоятельств лежит на работодателе. </a:t>
            </a:r>
          </a:p>
          <a:p>
            <a:pPr algn="just"/>
            <a:endParaRPr lang="ru-RU" sz="1800" dirty="0"/>
          </a:p>
          <a:p>
            <a:pPr algn="just"/>
            <a:endParaRPr lang="ru-RU" sz="1600" dirty="0"/>
          </a:p>
        </p:txBody>
      </p:sp>
    </p:spTree>
    <p:extLst>
      <p:ext uri="{BB962C8B-B14F-4D97-AF65-F5344CB8AC3E}">
        <p14:creationId xmlns:p14="http://schemas.microsoft.com/office/powerpoint/2010/main" val="2702094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496944" cy="1371600"/>
          </a:xfrm>
        </p:spPr>
        <p:txBody>
          <a:bodyPr>
            <a:normAutofit/>
          </a:bodyPr>
          <a:lstStyle/>
          <a:p>
            <a:pPr lvl="0"/>
            <a:br>
              <a:rPr lang="ru-RU" sz="2000" b="1" dirty="0"/>
            </a:br>
            <a:r>
              <a:rPr lang="ru-RU" sz="2000" b="1" dirty="0"/>
              <a:t>Вопрос: В каких случаях сотрудник имеет право уйти в отпуск не по графику?</a:t>
            </a:r>
            <a:br>
              <a:rPr lang="ru-RU" sz="2000" b="1" dirty="0"/>
            </a:br>
            <a:endParaRPr lang="ru-RU" sz="2000" dirty="0"/>
          </a:p>
        </p:txBody>
      </p:sp>
      <p:sp>
        <p:nvSpPr>
          <p:cNvPr id="3" name="Объект 2"/>
          <p:cNvSpPr>
            <a:spLocks noGrp="1"/>
          </p:cNvSpPr>
          <p:nvPr>
            <p:ph idx="1"/>
          </p:nvPr>
        </p:nvSpPr>
        <p:spPr>
          <a:xfrm>
            <a:off x="457200" y="1412776"/>
            <a:ext cx="8075240" cy="5256584"/>
          </a:xfrm>
        </p:spPr>
        <p:txBody>
          <a:bodyPr>
            <a:normAutofit/>
          </a:bodyPr>
          <a:lstStyle/>
          <a:p>
            <a:pPr algn="just"/>
            <a:r>
              <a:rPr lang="ru-RU" sz="1800" dirty="0"/>
              <a:t>Ст. 123 ТК РФ </a:t>
            </a:r>
          </a:p>
          <a:p>
            <a:pPr algn="just"/>
            <a:r>
              <a:rPr lang="ru-RU" sz="1800" dirty="0"/>
              <a:t>График отпусков обязателен как для работодателя, так и для работника.</a:t>
            </a:r>
          </a:p>
          <a:p>
            <a:pPr algn="just"/>
            <a:r>
              <a:rPr lang="ru-RU" sz="1800" dirty="0"/>
              <a:t>Отдельным категориям работников в случаях, предусмотренных настоящим Кодексом и иными федеральными законами, ежегодный оплачиваемый отпуск предоставляется по их желанию в удобное для них время. По желанию мужа ежегодный отпуск ему предоставляется в период нахождения его жены в отпуске по беременности и родам независимо от времени его непрерывной работы у данного работодателя.</a:t>
            </a:r>
          </a:p>
          <a:p>
            <a:pPr algn="just"/>
            <a:r>
              <a:rPr lang="ru-RU" sz="1800" dirty="0"/>
              <a:t>1. До истечения шести месяцев непрерывной работы оплачиваемый отпуск по заявлению работника должен быть предоставлен:</a:t>
            </a:r>
          </a:p>
          <a:p>
            <a:pPr algn="just"/>
            <a:r>
              <a:rPr lang="ru-RU" sz="1800" dirty="0"/>
              <a:t>женщинам - перед отпуском по беременности и родам или непосредственно после него; работникам в возрасте до восемнадцати лет; работникам, усыновившим ребенка (детей) в возрасте до трех месяцев;</a:t>
            </a:r>
          </a:p>
          <a:p>
            <a:pPr algn="just"/>
            <a:endParaRPr lang="ru-RU" sz="1800" dirty="0"/>
          </a:p>
          <a:p>
            <a:pPr algn="just"/>
            <a:endParaRPr lang="ru-RU" sz="1600" dirty="0"/>
          </a:p>
        </p:txBody>
      </p:sp>
    </p:spTree>
    <p:extLst>
      <p:ext uri="{BB962C8B-B14F-4D97-AF65-F5344CB8AC3E}">
        <p14:creationId xmlns:p14="http://schemas.microsoft.com/office/powerpoint/2010/main" val="1199833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sz="2000" b="1" dirty="0"/>
              <a:t>Какие существуют отличия трудового договора от иных договоров?</a:t>
            </a:r>
            <a:br>
              <a:rPr lang="ru-RU" sz="2000" dirty="0"/>
            </a:br>
            <a:endParaRPr lang="ru-RU" sz="2000" dirty="0"/>
          </a:p>
        </p:txBody>
      </p:sp>
      <p:sp>
        <p:nvSpPr>
          <p:cNvPr id="3" name="Объект 2"/>
          <p:cNvSpPr>
            <a:spLocks noGrp="1"/>
          </p:cNvSpPr>
          <p:nvPr>
            <p:ph idx="1"/>
          </p:nvPr>
        </p:nvSpPr>
        <p:spPr>
          <a:xfrm>
            <a:off x="457200" y="1412776"/>
            <a:ext cx="8075240" cy="4713387"/>
          </a:xfrm>
        </p:spPr>
        <p:txBody>
          <a:bodyPr>
            <a:normAutofit/>
          </a:bodyPr>
          <a:lstStyle/>
          <a:p>
            <a:pPr marL="0" indent="0" algn="just">
              <a:buNone/>
            </a:pPr>
            <a:r>
              <a:rPr lang="ru-RU" sz="1600" dirty="0"/>
              <a:t>Трудовой договор – это соглашение между работником и работодателем, согласно которому сотруднику предоставляется работа в рамках определенной должности или специальности.</a:t>
            </a:r>
          </a:p>
          <a:p>
            <a:pPr marL="0" indent="0" algn="just">
              <a:buNone/>
            </a:pPr>
            <a:endParaRPr lang="ru-RU" sz="1600" dirty="0"/>
          </a:p>
          <a:p>
            <a:pPr marL="0" indent="0" algn="just">
              <a:buNone/>
            </a:pPr>
            <a:r>
              <a:rPr lang="ru-RU" sz="1600" dirty="0"/>
              <a:t>Гражданско-правовой договор – это соглашение между двумя и более лицами, согласно которому одна сторона поручает, а вторая сторона принимает на себя обязательства оказать определенную услугу.</a:t>
            </a:r>
          </a:p>
          <a:p>
            <a:pPr marL="0" indent="0" algn="just">
              <a:buNone/>
            </a:pPr>
            <a:endParaRPr lang="ru-RU" sz="1600" dirty="0"/>
          </a:p>
          <a:p>
            <a:pPr marL="0" indent="0" algn="ctr">
              <a:buNone/>
            </a:pPr>
            <a:endParaRPr lang="ru-RU" sz="1600" dirty="0"/>
          </a:p>
        </p:txBody>
      </p:sp>
    </p:spTree>
    <p:extLst>
      <p:ext uri="{BB962C8B-B14F-4D97-AF65-F5344CB8AC3E}">
        <p14:creationId xmlns:p14="http://schemas.microsoft.com/office/powerpoint/2010/main" val="19395977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496944" cy="1371600"/>
          </a:xfrm>
        </p:spPr>
        <p:txBody>
          <a:bodyPr>
            <a:normAutofit/>
          </a:bodyPr>
          <a:lstStyle/>
          <a:p>
            <a:pPr lvl="0"/>
            <a:br>
              <a:rPr lang="ru-RU" sz="2000" b="1" dirty="0"/>
            </a:br>
            <a:r>
              <a:rPr lang="ru-RU" sz="2000" b="1" dirty="0"/>
              <a:t>Вопрос: В каких случаях сотрудник имеет право уйти в отпуск не по графику?</a:t>
            </a:r>
            <a:br>
              <a:rPr lang="ru-RU" sz="2000" b="1" dirty="0"/>
            </a:br>
            <a:endParaRPr lang="ru-RU" sz="2000" dirty="0"/>
          </a:p>
        </p:txBody>
      </p:sp>
      <p:sp>
        <p:nvSpPr>
          <p:cNvPr id="3" name="Объект 2"/>
          <p:cNvSpPr>
            <a:spLocks noGrp="1"/>
          </p:cNvSpPr>
          <p:nvPr>
            <p:ph idx="1"/>
          </p:nvPr>
        </p:nvSpPr>
        <p:spPr>
          <a:xfrm>
            <a:off x="457200" y="1412776"/>
            <a:ext cx="8075240" cy="5256584"/>
          </a:xfrm>
        </p:spPr>
        <p:txBody>
          <a:bodyPr>
            <a:normAutofit fontScale="85000" lnSpcReduction="10000"/>
          </a:bodyPr>
          <a:lstStyle/>
          <a:p>
            <a:pPr algn="just"/>
            <a:r>
              <a:rPr lang="ru-RU" sz="1800" dirty="0"/>
              <a:t>2. Отзыв работника из отпуска допускается только с его согласия, за исключением случаев, предусмотренных настоящим Кодексом. Неиспользованная в связи с этим часть отпуска должна быть предоставлена по выбору работника в удобное для него время в течение текущего рабочего года или присоединена к отпуску за следующий рабочий год.</a:t>
            </a:r>
          </a:p>
          <a:p>
            <a:pPr algn="just"/>
            <a:r>
              <a:rPr lang="ru-RU" sz="1800" dirty="0"/>
              <a:t>3. Одному из родителей (опекуну, попечителю, приемному родителю), воспитывающему ребенка-инвалида в возрасте до восемнадцати лет, ежегодный оплачиваемый отпуск предоставляется по его желанию в удобное для него время.</a:t>
            </a:r>
          </a:p>
          <a:p>
            <a:pPr algn="just"/>
            <a:r>
              <a:rPr lang="ru-RU" sz="1800" dirty="0"/>
              <a:t>4. Работникам, имеющим трех и более детей в возрасте до восемнадцати лет, ежегодный оплачиваемый отпуск предоставляется по их желанию в удобное для них время до достижения младшим из детей возраста четырнадцати лет.</a:t>
            </a:r>
          </a:p>
          <a:p>
            <a:pPr algn="just"/>
            <a:r>
              <a:rPr lang="ru-RU" sz="1800" dirty="0"/>
              <a:t>5. Ежегодный основной оплачиваемый отпуск работникам в возрасте до восемнадцати лет предоставляется продолжительностью 31 календарный день в удобное для них время.</a:t>
            </a:r>
          </a:p>
          <a:p>
            <a:pPr algn="just"/>
            <a:r>
              <a:rPr lang="ru-RU" sz="1800" dirty="0"/>
              <a:t>6. Лицам, работающим по совместительству, ежегодные оплачиваемые отпуска предоставляются одновременно с отпуском по основной работе. Если на работе по совместительству работник не отработал шести месяцев, то отпуск предоставляется авансом.</a:t>
            </a:r>
          </a:p>
          <a:p>
            <a:pPr algn="just"/>
            <a:r>
              <a:rPr lang="ru-RU" sz="1800" dirty="0"/>
              <a:t>7. Работник (мобилизованный) в течение шести месяцев после возобновления в соответствии с настоящей статьей действия трудового договора имеет право на предоставление ему ежегодного оплачиваемого отпуска в удобное для него время независимо от стажа работы у работодателя.</a:t>
            </a:r>
          </a:p>
          <a:p>
            <a:pPr algn="just"/>
            <a:endParaRPr lang="ru-RU" sz="1800" dirty="0"/>
          </a:p>
          <a:p>
            <a:pPr algn="just"/>
            <a:endParaRPr lang="ru-RU" sz="1800" dirty="0"/>
          </a:p>
          <a:p>
            <a:pPr algn="just"/>
            <a:endParaRPr lang="ru-RU" sz="1800" dirty="0"/>
          </a:p>
          <a:p>
            <a:pPr algn="just"/>
            <a:endParaRPr lang="ru-RU" sz="1800" dirty="0"/>
          </a:p>
          <a:p>
            <a:pPr algn="just"/>
            <a:endParaRPr lang="ru-RU" sz="1800" dirty="0"/>
          </a:p>
          <a:p>
            <a:pPr algn="just"/>
            <a:endParaRPr lang="ru-RU" sz="1800" dirty="0"/>
          </a:p>
          <a:p>
            <a:pPr algn="just"/>
            <a:endParaRPr lang="ru-RU" sz="1800" dirty="0"/>
          </a:p>
          <a:p>
            <a:pPr algn="just"/>
            <a:endParaRPr lang="ru-RU" sz="1600" dirty="0"/>
          </a:p>
        </p:txBody>
      </p:sp>
    </p:spTree>
    <p:extLst>
      <p:ext uri="{BB962C8B-B14F-4D97-AF65-F5344CB8AC3E}">
        <p14:creationId xmlns:p14="http://schemas.microsoft.com/office/powerpoint/2010/main" val="18959313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496944" cy="1371600"/>
          </a:xfrm>
        </p:spPr>
        <p:txBody>
          <a:bodyPr>
            <a:normAutofit fontScale="90000"/>
          </a:bodyPr>
          <a:lstStyle/>
          <a:p>
            <a:pPr lvl="0"/>
            <a:br>
              <a:rPr lang="ru-RU" sz="2000" b="1" dirty="0"/>
            </a:br>
            <a:r>
              <a:rPr lang="ru-RU" sz="2000" b="1" dirty="0"/>
              <a:t>Вопрос: За какое время должны уведомить работника о сокращении? Что положено работнику после сокращения (выплаты, льготы и другое)?</a:t>
            </a:r>
            <a:br>
              <a:rPr lang="ru-RU" sz="2000" b="1" dirty="0"/>
            </a:br>
            <a:endParaRPr lang="ru-RU" sz="2000" dirty="0"/>
          </a:p>
        </p:txBody>
      </p:sp>
      <p:sp>
        <p:nvSpPr>
          <p:cNvPr id="3" name="Объект 2"/>
          <p:cNvSpPr>
            <a:spLocks noGrp="1"/>
          </p:cNvSpPr>
          <p:nvPr>
            <p:ph idx="1"/>
          </p:nvPr>
        </p:nvSpPr>
        <p:spPr>
          <a:xfrm>
            <a:off x="457200" y="1412776"/>
            <a:ext cx="8075240" cy="5256584"/>
          </a:xfrm>
        </p:spPr>
        <p:txBody>
          <a:bodyPr>
            <a:normAutofit/>
          </a:bodyPr>
          <a:lstStyle/>
          <a:p>
            <a:pPr algn="just"/>
            <a:r>
              <a:rPr lang="ru-RU" sz="1800" dirty="0"/>
              <a:t>Закон требует предупредить претендента на сокращение за два месяца до увольнения, но при условии вашего письменного согласия вас могут уволить и до истечения этого срока (ч. 3 ст. 180 ТК РФ).</a:t>
            </a:r>
          </a:p>
          <a:p>
            <a:pPr algn="just"/>
            <a:r>
              <a:rPr lang="ru-RU" sz="1800" dirty="0"/>
              <a:t>Заработная плата за отработанное время, премии, а также компенсация за неиспользованный отпуск. Также сокращаемые работники могут претендовать на получение дополнительных денежных сумм.</a:t>
            </a:r>
          </a:p>
          <a:p>
            <a:pPr algn="just"/>
            <a:r>
              <a:rPr lang="ru-RU" sz="1800" dirty="0"/>
              <a:t>Выходное пособие, равное среднему месячному заработку (ч. 1 ст. 178 и ст. 318 ТК РФ). </a:t>
            </a:r>
          </a:p>
          <a:p>
            <a:pPr algn="just"/>
            <a:r>
              <a:rPr lang="ru-RU" sz="1800" dirty="0"/>
              <a:t>Компенсация за период трудоустройства. Если сокращенный сотрудник в течение месяца после увольнения не нашел новую работу, то за ним сохраняется средний заработок за следующий месяц (ч. 2 ст. 178 ТК РФ). Средний заработок за второй месяц после увольнения выплачивается на основании паспорта работника и трудовой книжки (сведений из ЭТК). Право на получение денег за третий месяц после сокращения подтверждается официальным документом из службы занятости (выплачивается в исключительных случаях).</a:t>
            </a:r>
          </a:p>
          <a:p>
            <a:pPr algn="just"/>
            <a:endParaRPr lang="ru-RU" sz="1800" dirty="0"/>
          </a:p>
          <a:p>
            <a:pPr algn="just"/>
            <a:endParaRPr lang="ru-RU" sz="1800" dirty="0"/>
          </a:p>
          <a:p>
            <a:pPr algn="just"/>
            <a:endParaRPr lang="ru-RU" sz="1800" dirty="0"/>
          </a:p>
          <a:p>
            <a:pPr algn="just"/>
            <a:endParaRPr lang="ru-RU" sz="1800" dirty="0"/>
          </a:p>
          <a:p>
            <a:pPr algn="just"/>
            <a:endParaRPr lang="ru-RU" sz="1800" dirty="0"/>
          </a:p>
          <a:p>
            <a:pPr algn="just"/>
            <a:endParaRPr lang="ru-RU" sz="1600" dirty="0"/>
          </a:p>
        </p:txBody>
      </p:sp>
    </p:spTree>
    <p:extLst>
      <p:ext uri="{BB962C8B-B14F-4D97-AF65-F5344CB8AC3E}">
        <p14:creationId xmlns:p14="http://schemas.microsoft.com/office/powerpoint/2010/main" val="13909132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496944" cy="1371600"/>
          </a:xfrm>
        </p:spPr>
        <p:txBody>
          <a:bodyPr>
            <a:normAutofit fontScale="90000"/>
          </a:bodyPr>
          <a:lstStyle/>
          <a:p>
            <a:pPr lvl="0"/>
            <a:br>
              <a:rPr lang="ru-RU" sz="2000" b="1" dirty="0"/>
            </a:br>
            <a:r>
              <a:rPr lang="ru-RU" sz="2000" b="1" dirty="0"/>
              <a:t>Вопрос: Должен ли руководитель организации сократить сотрудникам рабочий день, если в помещении отсутствует отопление? Какая должна быть температура на рабочем месте?</a:t>
            </a:r>
            <a:br>
              <a:rPr lang="ru-RU" sz="2000" b="1" dirty="0"/>
            </a:br>
            <a:endParaRPr lang="ru-RU" sz="2000" dirty="0"/>
          </a:p>
        </p:txBody>
      </p:sp>
      <p:sp>
        <p:nvSpPr>
          <p:cNvPr id="3" name="Объект 2"/>
          <p:cNvSpPr>
            <a:spLocks noGrp="1"/>
          </p:cNvSpPr>
          <p:nvPr>
            <p:ph idx="1"/>
          </p:nvPr>
        </p:nvSpPr>
        <p:spPr>
          <a:xfrm>
            <a:off x="457200" y="1412776"/>
            <a:ext cx="8075240" cy="5256584"/>
          </a:xfrm>
        </p:spPr>
        <p:txBody>
          <a:bodyPr>
            <a:normAutofit/>
          </a:bodyPr>
          <a:lstStyle/>
          <a:p>
            <a:pPr algn="just"/>
            <a:r>
              <a:rPr lang="ru-RU" sz="1800" dirty="0"/>
              <a:t>Допустимые параметры микроклимата в рабочих помещениях прописаны в СанПиН 2.2.4.548-96.2.2.4, утвержденных постановлением Госкомсанэпиднадзора от 01.10.1996 № 21.</a:t>
            </a:r>
          </a:p>
          <a:p>
            <a:pPr algn="just"/>
            <a:r>
              <a:rPr lang="ru-RU" sz="1800" dirty="0"/>
              <a:t>если температура в офисе снизилась до 17 °C, рабочий день сокращают на три часа, при температуре 16 °C – на четыре часа от нормальной продолжительности в 8 часов.</a:t>
            </a:r>
          </a:p>
          <a:p>
            <a:pPr algn="just"/>
            <a:endParaRPr lang="ru-RU" sz="1800" dirty="0"/>
          </a:p>
          <a:p>
            <a:pPr algn="just"/>
            <a:endParaRPr lang="ru-RU" sz="1800" dirty="0"/>
          </a:p>
          <a:p>
            <a:pPr algn="just"/>
            <a:endParaRPr lang="ru-RU" sz="1600" dirty="0"/>
          </a:p>
        </p:txBody>
      </p:sp>
    </p:spTree>
    <p:extLst>
      <p:ext uri="{BB962C8B-B14F-4D97-AF65-F5344CB8AC3E}">
        <p14:creationId xmlns:p14="http://schemas.microsoft.com/office/powerpoint/2010/main" val="38809041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496944" cy="1371600"/>
          </a:xfrm>
        </p:spPr>
        <p:txBody>
          <a:bodyPr>
            <a:normAutofit fontScale="90000"/>
          </a:bodyPr>
          <a:lstStyle/>
          <a:p>
            <a:pPr lvl="0"/>
            <a:br>
              <a:rPr lang="ru-RU" sz="2000" b="1" dirty="0"/>
            </a:br>
            <a:r>
              <a:rPr lang="ru-RU" sz="2000" b="1" dirty="0"/>
              <a:t>Вопрос: Обязан ли работодатель ежемесячно предоставлять матери ребенка – инвалида доп. дни, если отец ребенка не работает по причине ухода за ребенком – инвалидом?</a:t>
            </a:r>
            <a:br>
              <a:rPr lang="ru-RU" sz="2000" b="1" dirty="0"/>
            </a:br>
            <a:endParaRPr lang="ru-RU" sz="2000" dirty="0"/>
          </a:p>
        </p:txBody>
      </p:sp>
      <p:sp>
        <p:nvSpPr>
          <p:cNvPr id="3" name="Объект 2"/>
          <p:cNvSpPr>
            <a:spLocks noGrp="1"/>
          </p:cNvSpPr>
          <p:nvPr>
            <p:ph idx="1"/>
          </p:nvPr>
        </p:nvSpPr>
        <p:spPr>
          <a:xfrm>
            <a:off x="457200" y="1412776"/>
            <a:ext cx="8075240" cy="5256584"/>
          </a:xfrm>
        </p:spPr>
        <p:txBody>
          <a:bodyPr>
            <a:normAutofit/>
          </a:bodyPr>
          <a:lstStyle/>
          <a:p>
            <a:pPr algn="just"/>
            <a:r>
              <a:rPr lang="ru-RU" sz="1800" dirty="0"/>
              <a:t>Ст. 262 ТК РФ</a:t>
            </a:r>
          </a:p>
          <a:p>
            <a:pPr algn="just"/>
            <a:r>
              <a:rPr lang="ru-RU" sz="1800" dirty="0"/>
              <a:t>Одному из родителей (опекуну, попечителю) для ухода за детьми-инвалидами по его письменному заявлению предоставляются четыре дополнительных оплачиваемых выходных дня в месяц, которые могут быть использованы одним из указанных лиц либо разделены ими между собой по их усмотрению. Оплата каждого дополнительного выходного дня производится в размере среднего заработка и порядке, который устанавливается федеральными законами. Порядок предоставления указанных дополнительных оплачиваемых выходных дней устанавливается Правительством Российской Федерации.</a:t>
            </a:r>
          </a:p>
          <a:p>
            <a:pPr algn="just"/>
            <a:endParaRPr lang="ru-RU" sz="1800" dirty="0"/>
          </a:p>
          <a:p>
            <a:pPr algn="just"/>
            <a:endParaRPr lang="ru-RU" sz="1800" dirty="0"/>
          </a:p>
          <a:p>
            <a:pPr algn="just"/>
            <a:endParaRPr lang="ru-RU" sz="1600" dirty="0"/>
          </a:p>
        </p:txBody>
      </p:sp>
    </p:spTree>
    <p:extLst>
      <p:ext uri="{BB962C8B-B14F-4D97-AF65-F5344CB8AC3E}">
        <p14:creationId xmlns:p14="http://schemas.microsoft.com/office/powerpoint/2010/main" val="2572434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136904" cy="1371600"/>
          </a:xfrm>
        </p:spPr>
        <p:txBody>
          <a:bodyPr>
            <a:normAutofit/>
          </a:bodyPr>
          <a:lstStyle/>
          <a:p>
            <a:pPr algn="ctr"/>
            <a:br>
              <a:rPr lang="ru-RU" sz="1800" b="1" dirty="0"/>
            </a:br>
            <a:r>
              <a:rPr lang="ru-RU" sz="2000" b="1" dirty="0"/>
              <a:t>Спасибо за внимание</a:t>
            </a:r>
            <a:br>
              <a:rPr lang="ru-RU" sz="2000" b="1" dirty="0"/>
            </a:br>
            <a:endParaRPr lang="ru-RU" sz="2000" dirty="0"/>
          </a:p>
        </p:txBody>
      </p:sp>
      <p:sp>
        <p:nvSpPr>
          <p:cNvPr id="3" name="Объект 2"/>
          <p:cNvSpPr>
            <a:spLocks noGrp="1"/>
          </p:cNvSpPr>
          <p:nvPr>
            <p:ph idx="1"/>
          </p:nvPr>
        </p:nvSpPr>
        <p:spPr>
          <a:xfrm>
            <a:off x="457200" y="1412776"/>
            <a:ext cx="8075240" cy="5256584"/>
          </a:xfrm>
        </p:spPr>
        <p:txBody>
          <a:bodyPr>
            <a:normAutofit/>
          </a:bodyPr>
          <a:lstStyle/>
          <a:p>
            <a:pPr algn="r"/>
            <a:endParaRPr lang="ru-RU" sz="1600" b="1" dirty="0"/>
          </a:p>
          <a:p>
            <a:pPr algn="r"/>
            <a:endParaRPr lang="ru-RU" sz="1600" b="1" dirty="0"/>
          </a:p>
          <a:p>
            <a:pPr algn="r"/>
            <a:r>
              <a:rPr lang="ru-RU" sz="1600" b="1" dirty="0"/>
              <a:t>Адвокат Мухин Александр Сергеевич</a:t>
            </a:r>
          </a:p>
        </p:txBody>
      </p:sp>
    </p:spTree>
    <p:extLst>
      <p:ext uri="{BB962C8B-B14F-4D97-AF65-F5344CB8AC3E}">
        <p14:creationId xmlns:p14="http://schemas.microsoft.com/office/powerpoint/2010/main" val="3639191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ru-RU" sz="2000" b="1" dirty="0"/>
              <a:t>Основные отличия трудового договора и гражданско-правового договора</a:t>
            </a:r>
            <a:br>
              <a:rPr lang="ru-RU" sz="2000" dirty="0"/>
            </a:br>
            <a:endParaRPr lang="ru-RU" sz="2000" dirty="0"/>
          </a:p>
        </p:txBody>
      </p:sp>
      <p:sp>
        <p:nvSpPr>
          <p:cNvPr id="3" name="Объект 2"/>
          <p:cNvSpPr>
            <a:spLocks noGrp="1"/>
          </p:cNvSpPr>
          <p:nvPr>
            <p:ph idx="1"/>
          </p:nvPr>
        </p:nvSpPr>
        <p:spPr>
          <a:xfrm>
            <a:off x="457200" y="1412776"/>
            <a:ext cx="8075240" cy="5040560"/>
          </a:xfrm>
        </p:spPr>
        <p:txBody>
          <a:bodyPr>
            <a:normAutofit/>
          </a:bodyPr>
          <a:lstStyle/>
          <a:p>
            <a:pPr algn="just"/>
            <a:endParaRPr lang="ru-RU" sz="1600" dirty="0"/>
          </a:p>
          <a:p>
            <a:pPr algn="just"/>
            <a:endParaRPr lang="ru-RU" sz="1600" dirty="0"/>
          </a:p>
        </p:txBody>
      </p:sp>
      <p:graphicFrame>
        <p:nvGraphicFramePr>
          <p:cNvPr id="4" name="Таблица 3">
            <a:extLst>
              <a:ext uri="{FF2B5EF4-FFF2-40B4-BE49-F238E27FC236}">
                <a16:creationId xmlns:a16="http://schemas.microsoft.com/office/drawing/2014/main" id="{38446E9D-35A5-4E30-835C-B56C6406D4E5}"/>
              </a:ext>
            </a:extLst>
          </p:cNvPr>
          <p:cNvGraphicFramePr>
            <a:graphicFrameLocks noGrp="1"/>
          </p:cNvGraphicFramePr>
          <p:nvPr>
            <p:extLst>
              <p:ext uri="{D42A27DB-BD31-4B8C-83A1-F6EECF244321}">
                <p14:modId xmlns:p14="http://schemas.microsoft.com/office/powerpoint/2010/main" val="3188759643"/>
              </p:ext>
            </p:extLst>
          </p:nvPr>
        </p:nvGraphicFramePr>
        <p:xfrm>
          <a:off x="611560" y="1524000"/>
          <a:ext cx="8075240" cy="4765812"/>
        </p:xfrm>
        <a:graphic>
          <a:graphicData uri="http://schemas.openxmlformats.org/drawingml/2006/table">
            <a:tbl>
              <a:tblPr firstRow="1" firstCol="1" bandRow="1">
                <a:tableStyleId>{5C22544A-7EE6-4342-B048-85BDC9FD1C3A}</a:tableStyleId>
              </a:tblPr>
              <a:tblGrid>
                <a:gridCol w="4037620">
                  <a:extLst>
                    <a:ext uri="{9D8B030D-6E8A-4147-A177-3AD203B41FA5}">
                      <a16:colId xmlns:a16="http://schemas.microsoft.com/office/drawing/2014/main" val="1542906200"/>
                    </a:ext>
                  </a:extLst>
                </a:gridCol>
                <a:gridCol w="4037620">
                  <a:extLst>
                    <a:ext uri="{9D8B030D-6E8A-4147-A177-3AD203B41FA5}">
                      <a16:colId xmlns:a16="http://schemas.microsoft.com/office/drawing/2014/main" val="2138916669"/>
                    </a:ext>
                  </a:extLst>
                </a:gridCol>
              </a:tblGrid>
              <a:tr h="485489">
                <a:tc>
                  <a:txBody>
                    <a:bodyPr/>
                    <a:lstStyle/>
                    <a:p>
                      <a:pPr algn="l">
                        <a:spcAft>
                          <a:spcPts val="0"/>
                        </a:spcAft>
                      </a:pPr>
                      <a:r>
                        <a:rPr lang="ru-RU" sz="1200" dirty="0">
                          <a:effectLst/>
                        </a:rPr>
                        <a:t>Трудовой договор</a:t>
                      </a:r>
                      <a:endParaRPr lang="ru-RU" sz="1400" dirty="0">
                        <a:effectLst/>
                        <a:latin typeface="Times New Roman" panose="02020603050405020304" pitchFamily="18" charset="0"/>
                        <a:ea typeface="Calibri" panose="020F0502020204030204" pitchFamily="34" charset="0"/>
                      </a:endParaRPr>
                    </a:p>
                  </a:txBody>
                  <a:tcPr marL="74698" marR="74698" marT="149397" marB="149397"/>
                </a:tc>
                <a:tc>
                  <a:txBody>
                    <a:bodyPr/>
                    <a:lstStyle/>
                    <a:p>
                      <a:pPr algn="l">
                        <a:spcAft>
                          <a:spcPts val="0"/>
                        </a:spcAft>
                      </a:pPr>
                      <a:r>
                        <a:rPr lang="ru-RU" sz="1200" dirty="0">
                          <a:effectLst/>
                        </a:rPr>
                        <a:t>Гражданско-правовой договор</a:t>
                      </a:r>
                      <a:endParaRPr lang="ru-RU" sz="1400" dirty="0">
                        <a:effectLst/>
                        <a:latin typeface="Times New Roman" panose="02020603050405020304" pitchFamily="18" charset="0"/>
                        <a:ea typeface="Calibri" panose="020F0502020204030204" pitchFamily="34" charset="0"/>
                      </a:endParaRPr>
                    </a:p>
                  </a:txBody>
                  <a:tcPr marL="74698" marR="74698" marT="149397" marB="149397"/>
                </a:tc>
                <a:extLst>
                  <a:ext uri="{0D108BD9-81ED-4DB2-BD59-A6C34878D82A}">
                    <a16:rowId xmlns:a16="http://schemas.microsoft.com/office/drawing/2014/main" val="476988936"/>
                  </a:ext>
                </a:extLst>
              </a:tr>
              <a:tr h="267383">
                <a:tc>
                  <a:txBody>
                    <a:bodyPr/>
                    <a:lstStyle/>
                    <a:p>
                      <a:pPr algn="just"/>
                      <a:endParaRPr lang="ru-RU" sz="1400" dirty="0">
                        <a:effectLst/>
                        <a:latin typeface="Times New Roman" panose="02020603050405020304" pitchFamily="18" charset="0"/>
                      </a:endParaRPr>
                    </a:p>
                  </a:txBody>
                  <a:tcPr marL="74698" marR="74698" marT="0" marB="0"/>
                </a:tc>
                <a:tc>
                  <a:txBody>
                    <a:bodyPr/>
                    <a:lstStyle/>
                    <a:p>
                      <a:pPr algn="just"/>
                      <a:endParaRPr lang="ru-RU" sz="1400" dirty="0">
                        <a:effectLst/>
                        <a:latin typeface="Times New Roman" panose="02020603050405020304" pitchFamily="18" charset="0"/>
                      </a:endParaRPr>
                    </a:p>
                  </a:txBody>
                  <a:tcPr marL="74698" marR="74698" marT="0" marB="0"/>
                </a:tc>
                <a:extLst>
                  <a:ext uri="{0D108BD9-81ED-4DB2-BD59-A6C34878D82A}">
                    <a16:rowId xmlns:a16="http://schemas.microsoft.com/office/drawing/2014/main" val="2436283280"/>
                  </a:ext>
                </a:extLst>
              </a:tr>
              <a:tr h="0">
                <a:tc>
                  <a:txBody>
                    <a:bodyPr/>
                    <a:lstStyle/>
                    <a:p>
                      <a:pPr algn="l">
                        <a:lnSpc>
                          <a:spcPct val="0"/>
                        </a:lnSpc>
                        <a:spcAft>
                          <a:spcPts val="0"/>
                        </a:spcAft>
                      </a:pPr>
                      <a:endParaRPr lang="ru-RU" sz="1400" dirty="0">
                        <a:effectLst/>
                        <a:latin typeface="Times New Roman" panose="02020603050405020304" pitchFamily="18" charset="0"/>
                        <a:ea typeface="Calibri" panose="020F0502020204030204" pitchFamily="34" charset="0"/>
                      </a:endParaRPr>
                    </a:p>
                  </a:txBody>
                  <a:tcPr marL="74698" marR="74698" marT="0" marB="0"/>
                </a:tc>
                <a:tc>
                  <a:txBody>
                    <a:bodyPr/>
                    <a:lstStyle/>
                    <a:p>
                      <a:pPr algn="l">
                        <a:lnSpc>
                          <a:spcPct val="0"/>
                        </a:lnSpc>
                        <a:spcAft>
                          <a:spcPts val="0"/>
                        </a:spcAft>
                      </a:pPr>
                      <a:endParaRPr lang="ru-RU" sz="1400" dirty="0">
                        <a:effectLst/>
                        <a:latin typeface="Times New Roman" panose="02020603050405020304" pitchFamily="18" charset="0"/>
                        <a:ea typeface="Calibri" panose="020F0502020204030204" pitchFamily="34" charset="0"/>
                      </a:endParaRPr>
                    </a:p>
                  </a:txBody>
                  <a:tcPr marL="74698" marR="74698" marT="0" marB="0"/>
                </a:tc>
                <a:extLst>
                  <a:ext uri="{0D108BD9-81ED-4DB2-BD59-A6C34878D82A}">
                    <a16:rowId xmlns:a16="http://schemas.microsoft.com/office/drawing/2014/main" val="3787355350"/>
                  </a:ext>
                </a:extLst>
              </a:tr>
              <a:tr h="1222803">
                <a:tc>
                  <a:txBody>
                    <a:bodyPr/>
                    <a:lstStyle/>
                    <a:p>
                      <a:pPr algn="l">
                        <a:spcAft>
                          <a:spcPts val="0"/>
                        </a:spcAft>
                      </a:pPr>
                      <a:r>
                        <a:rPr lang="ru-RU" sz="1200" dirty="0">
                          <a:effectLst/>
                        </a:rPr>
                        <a:t>Работник принят на определенную должность по определенной специальности. В договоре указана трудовая функция, обусловливающая перечень трудовых действий</a:t>
                      </a:r>
                      <a:endParaRPr lang="ru-RU" sz="1400" dirty="0">
                        <a:effectLst/>
                        <a:latin typeface="Times New Roman" panose="02020603050405020304" pitchFamily="18" charset="0"/>
                        <a:ea typeface="Calibri" panose="020F0502020204030204" pitchFamily="34" charset="0"/>
                      </a:endParaRPr>
                    </a:p>
                  </a:txBody>
                  <a:tcPr marL="74698" marR="74698" marT="149397" marB="149397"/>
                </a:tc>
                <a:tc>
                  <a:txBody>
                    <a:bodyPr/>
                    <a:lstStyle/>
                    <a:p>
                      <a:pPr algn="l">
                        <a:spcAft>
                          <a:spcPts val="0"/>
                        </a:spcAft>
                      </a:pPr>
                      <a:r>
                        <a:rPr lang="ru-RU" sz="1200" dirty="0">
                          <a:effectLst/>
                        </a:rPr>
                        <a:t>Работник выполняет определенный вид работ или услуг вне зависимости от квалификации, специальности. В договоре указан объем работ/услуг</a:t>
                      </a:r>
                      <a:endParaRPr lang="ru-RU" sz="1400" dirty="0">
                        <a:effectLst/>
                        <a:latin typeface="Times New Roman" panose="02020603050405020304" pitchFamily="18" charset="0"/>
                        <a:ea typeface="Calibri" panose="020F0502020204030204" pitchFamily="34" charset="0"/>
                      </a:endParaRPr>
                    </a:p>
                  </a:txBody>
                  <a:tcPr marL="74698" marR="74698" marT="149397" marB="149397"/>
                </a:tc>
                <a:extLst>
                  <a:ext uri="{0D108BD9-81ED-4DB2-BD59-A6C34878D82A}">
                    <a16:rowId xmlns:a16="http://schemas.microsoft.com/office/drawing/2014/main" val="3897154191"/>
                  </a:ext>
                </a:extLst>
              </a:tr>
              <a:tr h="854146">
                <a:tc>
                  <a:txBody>
                    <a:bodyPr/>
                    <a:lstStyle/>
                    <a:p>
                      <a:pPr algn="l">
                        <a:spcAft>
                          <a:spcPts val="0"/>
                        </a:spcAft>
                      </a:pPr>
                      <a:r>
                        <a:rPr lang="ru-RU" sz="1200">
                          <a:effectLst/>
                        </a:rPr>
                        <a:t>Работник подчиняется ПВТР. Выполняет работы в интересах, под управлением и контролем работодателя</a:t>
                      </a:r>
                      <a:endParaRPr lang="ru-RU" sz="1400">
                        <a:effectLst/>
                        <a:latin typeface="Times New Roman" panose="02020603050405020304" pitchFamily="18" charset="0"/>
                        <a:ea typeface="Calibri" panose="020F0502020204030204" pitchFamily="34" charset="0"/>
                      </a:endParaRPr>
                    </a:p>
                  </a:txBody>
                  <a:tcPr marL="74698" marR="74698" marT="149397" marB="149397"/>
                </a:tc>
                <a:tc>
                  <a:txBody>
                    <a:bodyPr/>
                    <a:lstStyle/>
                    <a:p>
                      <a:pPr algn="l">
                        <a:spcAft>
                          <a:spcPts val="0"/>
                        </a:spcAft>
                      </a:pPr>
                      <a:r>
                        <a:rPr lang="ru-RU" sz="1200">
                          <a:effectLst/>
                        </a:rPr>
                        <a:t>Исполнитель сам устанавливает режим и порядок работы (время, способы выполнения задания)</a:t>
                      </a:r>
                      <a:endParaRPr lang="ru-RU" sz="1400">
                        <a:effectLst/>
                        <a:latin typeface="Times New Roman" panose="02020603050405020304" pitchFamily="18" charset="0"/>
                        <a:ea typeface="Calibri" panose="020F0502020204030204" pitchFamily="34" charset="0"/>
                      </a:endParaRPr>
                    </a:p>
                  </a:txBody>
                  <a:tcPr marL="74698" marR="74698" marT="149397" marB="149397"/>
                </a:tc>
                <a:extLst>
                  <a:ext uri="{0D108BD9-81ED-4DB2-BD59-A6C34878D82A}">
                    <a16:rowId xmlns:a16="http://schemas.microsoft.com/office/drawing/2014/main" val="83557219"/>
                  </a:ext>
                </a:extLst>
              </a:tr>
              <a:tr h="485489">
                <a:tc>
                  <a:txBody>
                    <a:bodyPr/>
                    <a:lstStyle/>
                    <a:p>
                      <a:pPr algn="l">
                        <a:spcAft>
                          <a:spcPts val="0"/>
                        </a:spcAft>
                      </a:pPr>
                      <a:r>
                        <a:rPr lang="ru-RU" sz="1200">
                          <a:effectLst/>
                        </a:rPr>
                        <a:t>Личное выполнение работы</a:t>
                      </a:r>
                      <a:endParaRPr lang="ru-RU" sz="1400">
                        <a:effectLst/>
                        <a:latin typeface="Times New Roman" panose="02020603050405020304" pitchFamily="18" charset="0"/>
                        <a:ea typeface="Calibri" panose="020F0502020204030204" pitchFamily="34" charset="0"/>
                      </a:endParaRPr>
                    </a:p>
                  </a:txBody>
                  <a:tcPr marL="74698" marR="74698" marT="149397" marB="149397"/>
                </a:tc>
                <a:tc>
                  <a:txBody>
                    <a:bodyPr/>
                    <a:lstStyle/>
                    <a:p>
                      <a:pPr algn="l">
                        <a:spcAft>
                          <a:spcPts val="0"/>
                        </a:spcAft>
                      </a:pPr>
                      <a:r>
                        <a:rPr lang="ru-RU" sz="1200">
                          <a:effectLst/>
                        </a:rPr>
                        <a:t>Личный характер не обязателен</a:t>
                      </a:r>
                      <a:endParaRPr lang="ru-RU" sz="1400">
                        <a:effectLst/>
                        <a:latin typeface="Times New Roman" panose="02020603050405020304" pitchFamily="18" charset="0"/>
                        <a:ea typeface="Calibri" panose="020F0502020204030204" pitchFamily="34" charset="0"/>
                      </a:endParaRPr>
                    </a:p>
                  </a:txBody>
                  <a:tcPr marL="74698" marR="74698" marT="149397" marB="149397"/>
                </a:tc>
                <a:extLst>
                  <a:ext uri="{0D108BD9-81ED-4DB2-BD59-A6C34878D82A}">
                    <a16:rowId xmlns:a16="http://schemas.microsoft.com/office/drawing/2014/main" val="1322284949"/>
                  </a:ext>
                </a:extLst>
              </a:tr>
              <a:tr h="1407131">
                <a:tc>
                  <a:txBody>
                    <a:bodyPr/>
                    <a:lstStyle/>
                    <a:p>
                      <a:pPr algn="l">
                        <a:spcAft>
                          <a:spcPts val="0"/>
                        </a:spcAft>
                      </a:pPr>
                      <a:r>
                        <a:rPr lang="ru-RU" sz="1200">
                          <a:effectLst/>
                        </a:rPr>
                        <a:t>Заработная плата структурирована (оклад, доплаты, надбавки и т.п.), начисляется за сам процесс труда. Выплаты носят периодический характер — каждые полмесяца согласно действующему ТК РФ</a:t>
                      </a:r>
                      <a:endParaRPr lang="ru-RU" sz="1400">
                        <a:effectLst/>
                        <a:latin typeface="Times New Roman" panose="02020603050405020304" pitchFamily="18" charset="0"/>
                        <a:ea typeface="Calibri" panose="020F0502020204030204" pitchFamily="34" charset="0"/>
                      </a:endParaRPr>
                    </a:p>
                  </a:txBody>
                  <a:tcPr marL="74698" marR="74698" marT="149397" marB="149397"/>
                </a:tc>
                <a:tc>
                  <a:txBody>
                    <a:bodyPr/>
                    <a:lstStyle/>
                    <a:p>
                      <a:pPr algn="l">
                        <a:spcAft>
                          <a:spcPts val="0"/>
                        </a:spcAft>
                      </a:pPr>
                      <a:r>
                        <a:rPr lang="ru-RU" sz="1200" dirty="0">
                          <a:effectLst/>
                        </a:rPr>
                        <a:t>Договор устанавливает размер оплаты и порядок расчетов. Выплата вознаграждения производится за результат, после оформления акта приемки-сдачи работы</a:t>
                      </a:r>
                      <a:endParaRPr lang="ru-RU" sz="1400" dirty="0">
                        <a:effectLst/>
                        <a:latin typeface="Times New Roman" panose="02020603050405020304" pitchFamily="18" charset="0"/>
                        <a:ea typeface="Calibri" panose="020F0502020204030204" pitchFamily="34" charset="0"/>
                      </a:endParaRPr>
                    </a:p>
                  </a:txBody>
                  <a:tcPr marL="74698" marR="74698" marT="149397" marB="149397"/>
                </a:tc>
                <a:extLst>
                  <a:ext uri="{0D108BD9-81ED-4DB2-BD59-A6C34878D82A}">
                    <a16:rowId xmlns:a16="http://schemas.microsoft.com/office/drawing/2014/main" val="2553755616"/>
                  </a:ext>
                </a:extLst>
              </a:tr>
            </a:tbl>
          </a:graphicData>
        </a:graphic>
      </p:graphicFrame>
    </p:spTree>
    <p:extLst>
      <p:ext uri="{BB962C8B-B14F-4D97-AF65-F5344CB8AC3E}">
        <p14:creationId xmlns:p14="http://schemas.microsoft.com/office/powerpoint/2010/main" val="31803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sz="2000" b="1" dirty="0"/>
              <a:t>Содержание трудового договора</a:t>
            </a:r>
            <a:br>
              <a:rPr lang="ru-RU" sz="2000" dirty="0"/>
            </a:br>
            <a:endParaRPr lang="ru-RU" sz="2000" dirty="0"/>
          </a:p>
        </p:txBody>
      </p:sp>
      <p:sp>
        <p:nvSpPr>
          <p:cNvPr id="3" name="Объект 2"/>
          <p:cNvSpPr>
            <a:spLocks noGrp="1"/>
          </p:cNvSpPr>
          <p:nvPr>
            <p:ph idx="1"/>
          </p:nvPr>
        </p:nvSpPr>
        <p:spPr>
          <a:xfrm>
            <a:off x="457200" y="1412776"/>
            <a:ext cx="8075240" cy="4713387"/>
          </a:xfrm>
        </p:spPr>
        <p:txBody>
          <a:bodyPr>
            <a:normAutofit/>
          </a:bodyPr>
          <a:lstStyle/>
          <a:p>
            <a:pPr algn="just">
              <a:spcAft>
                <a:spcPts val="0"/>
              </a:spcAft>
            </a:pPr>
            <a:r>
              <a:rPr lang="ru-RU" sz="1800" dirty="0">
                <a:effectLst/>
                <a:latin typeface="Times New Roman" panose="02020603050405020304" pitchFamily="18" charset="0"/>
                <a:ea typeface="Calibri" panose="020F0502020204030204" pitchFamily="34" charset="0"/>
              </a:rPr>
              <a:t>Содержание трудового договора регламентировано ст. 57 ТК РФ.</a:t>
            </a:r>
          </a:p>
          <a:p>
            <a:pPr algn="just">
              <a:spcAft>
                <a:spcPts val="0"/>
              </a:spcAft>
            </a:pPr>
            <a:r>
              <a:rPr lang="ru-RU" sz="1800" dirty="0">
                <a:effectLst/>
                <a:latin typeface="Times New Roman" panose="02020603050405020304" pitchFamily="18" charset="0"/>
                <a:ea typeface="Calibri" panose="020F0502020204030204" pitchFamily="34" charset="0"/>
              </a:rPr>
              <a:t>Так, в трудовом договоре указываются:</a:t>
            </a:r>
          </a:p>
          <a:p>
            <a:pPr algn="just">
              <a:spcAft>
                <a:spcPts val="0"/>
              </a:spcAft>
            </a:pPr>
            <a:r>
              <a:rPr lang="ru-RU" sz="1800" dirty="0">
                <a:effectLst/>
                <a:latin typeface="Times New Roman" panose="02020603050405020304" pitchFamily="18" charset="0"/>
                <a:ea typeface="Calibri" panose="020F0502020204030204" pitchFamily="34" charset="0"/>
              </a:rPr>
              <a:t>Фамилия, имя, отчество работника и наименование работодателя (фамилия, имя, отчество работодателя - физического лица), заключивших трудовой договор;</a:t>
            </a:r>
          </a:p>
          <a:p>
            <a:pPr algn="just">
              <a:spcAft>
                <a:spcPts val="0"/>
              </a:spcAft>
            </a:pPr>
            <a:r>
              <a:rPr lang="ru-RU" sz="1800" dirty="0">
                <a:latin typeface="Times New Roman" panose="02020603050405020304" pitchFamily="18" charset="0"/>
                <a:ea typeface="Calibri" panose="020F0502020204030204" pitchFamily="34" charset="0"/>
              </a:rPr>
              <a:t>С</a:t>
            </a:r>
            <a:r>
              <a:rPr lang="ru-RU" sz="1800" dirty="0">
                <a:effectLst/>
                <a:latin typeface="Times New Roman" panose="02020603050405020304" pitchFamily="18" charset="0"/>
                <a:ea typeface="Calibri" panose="020F0502020204030204" pitchFamily="34" charset="0"/>
              </a:rPr>
              <a:t>ведения о документах, удостоверяющих личность работника и работодателя - физического лица;</a:t>
            </a:r>
          </a:p>
          <a:p>
            <a:pPr algn="just">
              <a:spcAft>
                <a:spcPts val="0"/>
              </a:spcAft>
            </a:pPr>
            <a:r>
              <a:rPr lang="ru-RU" sz="1800" dirty="0">
                <a:effectLst/>
                <a:latin typeface="Times New Roman" panose="02020603050405020304" pitchFamily="18" charset="0"/>
                <a:ea typeface="Calibri" panose="020F0502020204030204" pitchFamily="34" charset="0"/>
              </a:rPr>
              <a:t>Идентификационный номер налогоплательщика (для работодателей, за исключением работодателей - физических лиц, не являющихся индивидуальными предпринимателями);</a:t>
            </a:r>
          </a:p>
          <a:p>
            <a:pPr algn="just">
              <a:spcAft>
                <a:spcPts val="0"/>
              </a:spcAft>
            </a:pPr>
            <a:r>
              <a:rPr lang="ru-RU" sz="1800" dirty="0">
                <a:effectLst/>
                <a:latin typeface="Times New Roman" panose="02020603050405020304" pitchFamily="18" charset="0"/>
                <a:ea typeface="Calibri" panose="020F0502020204030204" pitchFamily="34" charset="0"/>
              </a:rPr>
              <a:t>Сведения о представителе работодателя, подписавшем трудовой договор, и основание, в силу которого он наделен соответствующими полномочиями;</a:t>
            </a:r>
          </a:p>
          <a:p>
            <a:pPr algn="just">
              <a:spcAft>
                <a:spcPts val="0"/>
              </a:spcAft>
            </a:pPr>
            <a:r>
              <a:rPr lang="ru-RU" sz="1800" dirty="0">
                <a:latin typeface="Times New Roman" panose="02020603050405020304" pitchFamily="18" charset="0"/>
                <a:ea typeface="Calibri" panose="020F0502020204030204" pitchFamily="34" charset="0"/>
              </a:rPr>
              <a:t>М</a:t>
            </a:r>
            <a:r>
              <a:rPr lang="ru-RU" sz="1800" dirty="0">
                <a:effectLst/>
                <a:latin typeface="Times New Roman" panose="02020603050405020304" pitchFamily="18" charset="0"/>
                <a:ea typeface="Calibri" panose="020F0502020204030204" pitchFamily="34" charset="0"/>
              </a:rPr>
              <a:t>есто и дата заключения трудового договора.</a:t>
            </a:r>
          </a:p>
          <a:p>
            <a:pPr algn="just"/>
            <a:endParaRPr lang="ru-RU" sz="1600" dirty="0"/>
          </a:p>
        </p:txBody>
      </p:sp>
    </p:spTree>
    <p:extLst>
      <p:ext uri="{BB962C8B-B14F-4D97-AF65-F5344CB8AC3E}">
        <p14:creationId xmlns:p14="http://schemas.microsoft.com/office/powerpoint/2010/main" val="1253160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sz="2000" b="1" dirty="0"/>
              <a:t>Содержание трудового договора</a:t>
            </a:r>
            <a:br>
              <a:rPr lang="ru-RU" sz="2000" dirty="0"/>
            </a:br>
            <a:endParaRPr lang="ru-RU" sz="2000" dirty="0"/>
          </a:p>
        </p:txBody>
      </p:sp>
      <p:sp>
        <p:nvSpPr>
          <p:cNvPr id="3" name="Объект 2"/>
          <p:cNvSpPr>
            <a:spLocks noGrp="1"/>
          </p:cNvSpPr>
          <p:nvPr>
            <p:ph idx="1"/>
          </p:nvPr>
        </p:nvSpPr>
        <p:spPr>
          <a:xfrm>
            <a:off x="457200" y="1124744"/>
            <a:ext cx="8075240" cy="5199856"/>
          </a:xfrm>
        </p:spPr>
        <p:txBody>
          <a:bodyPr>
            <a:normAutofit fontScale="85000" lnSpcReduction="10000"/>
          </a:bodyPr>
          <a:lstStyle/>
          <a:p>
            <a:pPr algn="just">
              <a:spcAft>
                <a:spcPts val="0"/>
              </a:spcAft>
            </a:pPr>
            <a:r>
              <a:rPr lang="ru-RU" sz="1800" dirty="0">
                <a:effectLst/>
                <a:latin typeface="Times New Roman" panose="02020603050405020304" pitchFamily="18" charset="0"/>
                <a:ea typeface="Calibri" panose="020F0502020204030204" pitchFamily="34" charset="0"/>
              </a:rPr>
              <a:t>Обязательными для включения в трудовой договор являются следующие условия:</a:t>
            </a:r>
          </a:p>
          <a:p>
            <a:pPr algn="just">
              <a:spcAft>
                <a:spcPts val="0"/>
              </a:spcAft>
            </a:pPr>
            <a:r>
              <a:rPr lang="ru-RU" sz="1800" dirty="0">
                <a:latin typeface="Times New Roman" panose="02020603050405020304" pitchFamily="18" charset="0"/>
                <a:ea typeface="Calibri" panose="020F0502020204030204" pitchFamily="34" charset="0"/>
              </a:rPr>
              <a:t>М</a:t>
            </a:r>
            <a:r>
              <a:rPr lang="ru-RU" sz="1800" dirty="0">
                <a:effectLst/>
                <a:latin typeface="Times New Roman" panose="02020603050405020304" pitchFamily="18" charset="0"/>
                <a:ea typeface="Calibri" panose="020F0502020204030204" pitchFamily="34" charset="0"/>
              </a:rPr>
              <a:t>есто работы, а в случае, когда работник принимается для работы в филиале, представительстве или ином обособленном структурном подразделении организации, расположенном в другой местности, - место работы с указанием обособленного структурного подразделения и его местонахождения;</a:t>
            </a:r>
          </a:p>
          <a:p>
            <a:pPr algn="just">
              <a:spcAft>
                <a:spcPts val="0"/>
              </a:spcAft>
            </a:pPr>
            <a:r>
              <a:rPr lang="ru-RU" sz="1800" dirty="0">
                <a:effectLst/>
                <a:latin typeface="Times New Roman" panose="02020603050405020304" pitchFamily="18" charset="0"/>
                <a:ea typeface="Calibri" panose="020F0502020204030204" pitchFamily="34" charset="0"/>
              </a:rPr>
              <a:t>Трудовая функция (работа по должности в соответствии со штатным расписанием, профессии, специальности с указанием квалификации; конкретный вид поручаемой работнику работы). </a:t>
            </a:r>
          </a:p>
          <a:p>
            <a:pPr algn="just">
              <a:spcAft>
                <a:spcPts val="0"/>
              </a:spcAft>
            </a:pPr>
            <a:r>
              <a:rPr lang="ru-RU" sz="1800" dirty="0">
                <a:effectLst/>
                <a:latin typeface="Times New Roman" panose="02020603050405020304" pitchFamily="18" charset="0"/>
                <a:ea typeface="Calibri" panose="020F0502020204030204" pitchFamily="34" charset="0"/>
              </a:rPr>
              <a:t>Дата начала работы, а в случае, когда заключается срочный трудовой договор, - также срок его действия и обстоятельства (причины), послужившие основанием для заключения срочного трудового договора; </a:t>
            </a:r>
          </a:p>
          <a:p>
            <a:pPr algn="just">
              <a:spcAft>
                <a:spcPts val="0"/>
              </a:spcAft>
            </a:pPr>
            <a:r>
              <a:rPr lang="ru-RU" sz="1800" dirty="0">
                <a:effectLst/>
                <a:latin typeface="Times New Roman" panose="02020603050405020304" pitchFamily="18" charset="0"/>
                <a:ea typeface="Calibri" panose="020F0502020204030204" pitchFamily="34" charset="0"/>
              </a:rPr>
              <a:t>Условия оплаты труда (в том числе размер тарифной ставки или оклада (должностного оклада) работника, доплаты, надбавки и поощрительные выплаты);</a:t>
            </a:r>
          </a:p>
          <a:p>
            <a:pPr algn="just">
              <a:spcAft>
                <a:spcPts val="0"/>
              </a:spcAft>
            </a:pPr>
            <a:r>
              <a:rPr lang="ru-RU" sz="1800" dirty="0">
                <a:effectLst/>
                <a:latin typeface="Times New Roman" panose="02020603050405020304" pitchFamily="18" charset="0"/>
                <a:ea typeface="Calibri" panose="020F0502020204030204" pitchFamily="34" charset="0"/>
              </a:rPr>
              <a:t>Режим рабочего времени и времени отдыха (если для данного работника он отличается от общих правил, действующих у данного работодателя);</a:t>
            </a:r>
          </a:p>
          <a:p>
            <a:pPr algn="just">
              <a:spcAft>
                <a:spcPts val="0"/>
              </a:spcAft>
            </a:pPr>
            <a:r>
              <a:rPr lang="ru-RU" sz="1800" dirty="0">
                <a:effectLst/>
                <a:latin typeface="Times New Roman" panose="02020603050405020304" pitchFamily="18" charset="0"/>
                <a:ea typeface="Calibri" panose="020F0502020204030204" pitchFamily="34" charset="0"/>
              </a:rPr>
              <a:t>Гарантии и компенсации за работу с вредными и (или) опасными условиями труда, если работник принимается на работу в соответствующих условиях, с указанием характеристик условий труда на рабочем месте;</a:t>
            </a:r>
          </a:p>
          <a:p>
            <a:pPr algn="just">
              <a:spcAft>
                <a:spcPts val="0"/>
              </a:spcAft>
            </a:pPr>
            <a:r>
              <a:rPr lang="ru-RU" sz="1800" dirty="0">
                <a:effectLst/>
                <a:latin typeface="Times New Roman" panose="02020603050405020304" pitchFamily="18" charset="0"/>
                <a:ea typeface="Calibri" panose="020F0502020204030204" pitchFamily="34" charset="0"/>
              </a:rPr>
              <a:t>Условия, определяющие в необходимых случаях характер работы (подвижной, разъездной, в пути, другой характер работы);</a:t>
            </a:r>
          </a:p>
          <a:p>
            <a:pPr algn="just">
              <a:spcAft>
                <a:spcPts val="0"/>
              </a:spcAft>
            </a:pPr>
            <a:r>
              <a:rPr lang="ru-RU" sz="1800" dirty="0">
                <a:effectLst/>
                <a:latin typeface="Times New Roman" panose="02020603050405020304" pitchFamily="18" charset="0"/>
                <a:ea typeface="Calibri" panose="020F0502020204030204" pitchFamily="34" charset="0"/>
              </a:rPr>
              <a:t>Условия труда на рабочем месте;</a:t>
            </a:r>
          </a:p>
          <a:p>
            <a:pPr algn="just">
              <a:spcAft>
                <a:spcPts val="0"/>
              </a:spcAft>
            </a:pPr>
            <a:r>
              <a:rPr lang="ru-RU" sz="1800" dirty="0">
                <a:effectLst/>
                <a:latin typeface="Times New Roman" panose="02020603050405020304" pitchFamily="18" charset="0"/>
                <a:ea typeface="Calibri" panose="020F0502020204030204" pitchFamily="34" charset="0"/>
              </a:rPr>
              <a:t>Условие об обязательном социальном страховании работника в соответствии с настоящим Кодексом и иными федеральными законами;</a:t>
            </a:r>
          </a:p>
          <a:p>
            <a:pPr algn="just"/>
            <a:endParaRPr lang="ru-RU" sz="1600" dirty="0"/>
          </a:p>
        </p:txBody>
      </p:sp>
    </p:spTree>
    <p:extLst>
      <p:ext uri="{BB962C8B-B14F-4D97-AF65-F5344CB8AC3E}">
        <p14:creationId xmlns:p14="http://schemas.microsoft.com/office/powerpoint/2010/main" val="34018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sz="2400" b="1" dirty="0"/>
              <a:t>Содержание трудового договора</a:t>
            </a:r>
            <a:br>
              <a:rPr lang="ru-RU" sz="2000" dirty="0"/>
            </a:br>
            <a:endParaRPr lang="ru-RU" sz="2000" dirty="0"/>
          </a:p>
        </p:txBody>
      </p:sp>
      <p:sp>
        <p:nvSpPr>
          <p:cNvPr id="3" name="Объект 2"/>
          <p:cNvSpPr>
            <a:spLocks noGrp="1"/>
          </p:cNvSpPr>
          <p:nvPr>
            <p:ph idx="1"/>
          </p:nvPr>
        </p:nvSpPr>
        <p:spPr>
          <a:xfrm>
            <a:off x="457200" y="1412776"/>
            <a:ext cx="8075240" cy="4713387"/>
          </a:xfrm>
        </p:spPr>
        <p:txBody>
          <a:bodyPr>
            <a:normAutofit/>
          </a:bodyPr>
          <a:lstStyle/>
          <a:p>
            <a:pPr algn="just"/>
            <a:r>
              <a:rPr lang="ru-RU" sz="1800" dirty="0">
                <a:effectLst/>
                <a:latin typeface="Times New Roman" panose="02020603050405020304" pitchFamily="18" charset="0"/>
                <a:ea typeface="Calibri" panose="020F0502020204030204" pitchFamily="34" charset="0"/>
              </a:rPr>
              <a:t>Если при заключении трудового договора в него не были включены какие-либо сведения и (или) условия из числа предусмотренных, то это не является основанием для признания трудового договора незаключенным или его расторжения.</a:t>
            </a:r>
          </a:p>
          <a:p>
            <a:pPr algn="just"/>
            <a:endParaRPr lang="ru-RU" sz="1600" dirty="0"/>
          </a:p>
        </p:txBody>
      </p:sp>
    </p:spTree>
    <p:extLst>
      <p:ext uri="{BB962C8B-B14F-4D97-AF65-F5344CB8AC3E}">
        <p14:creationId xmlns:p14="http://schemas.microsoft.com/office/powerpoint/2010/main" val="3797596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sz="2200" b="1" dirty="0"/>
              <a:t>Дополнительное содержание трудового договора</a:t>
            </a:r>
            <a:endParaRPr lang="ru-RU" sz="2000" dirty="0"/>
          </a:p>
        </p:txBody>
      </p:sp>
      <p:sp>
        <p:nvSpPr>
          <p:cNvPr id="3" name="Объект 2"/>
          <p:cNvSpPr>
            <a:spLocks noGrp="1"/>
          </p:cNvSpPr>
          <p:nvPr>
            <p:ph idx="1"/>
          </p:nvPr>
        </p:nvSpPr>
        <p:spPr>
          <a:xfrm>
            <a:off x="457200" y="1412776"/>
            <a:ext cx="8075240" cy="5112568"/>
          </a:xfrm>
        </p:spPr>
        <p:txBody>
          <a:bodyPr>
            <a:normAutofit fontScale="92500" lnSpcReduction="10000"/>
          </a:bodyPr>
          <a:lstStyle/>
          <a:p>
            <a:pPr algn="just">
              <a:spcAft>
                <a:spcPts val="0"/>
              </a:spcAft>
            </a:pPr>
            <a:r>
              <a:rPr lang="ru-RU" sz="1800" dirty="0">
                <a:effectLst/>
                <a:latin typeface="Times New Roman" panose="02020603050405020304" pitchFamily="18" charset="0"/>
                <a:ea typeface="Calibri" panose="020F0502020204030204" pitchFamily="34" charset="0"/>
              </a:rPr>
              <a:t>В трудовом договоре могут предусматриваться дополнительные условия, не ухудшающие положение работника по сравнению с установленным трудовым законодательством и иными нормативными правовыми актами, содержащими нормы трудового права, коллективным договором, соглашениями, локальными нормативными актами, в частности:</a:t>
            </a:r>
          </a:p>
          <a:p>
            <a:pPr algn="just">
              <a:spcAft>
                <a:spcPts val="0"/>
              </a:spcAft>
            </a:pPr>
            <a:r>
              <a:rPr lang="ru-RU" sz="1800" dirty="0">
                <a:latin typeface="Times New Roman" panose="02020603050405020304" pitchFamily="18" charset="0"/>
                <a:ea typeface="Calibri" panose="020F0502020204030204" pitchFamily="34" charset="0"/>
              </a:rPr>
              <a:t>О</a:t>
            </a:r>
            <a:r>
              <a:rPr lang="ru-RU" sz="1800" dirty="0">
                <a:effectLst/>
                <a:latin typeface="Times New Roman" panose="02020603050405020304" pitchFamily="18" charset="0"/>
                <a:ea typeface="Calibri" panose="020F0502020204030204" pitchFamily="34" charset="0"/>
              </a:rPr>
              <a:t>б уточнении места работы (с указанием структурного подразделения и его местонахождения) и (или) о рабочем месте;</a:t>
            </a:r>
          </a:p>
          <a:p>
            <a:pPr algn="just">
              <a:spcAft>
                <a:spcPts val="0"/>
              </a:spcAft>
            </a:pPr>
            <a:r>
              <a:rPr lang="ru-RU" sz="1800" dirty="0">
                <a:latin typeface="Times New Roman" panose="02020603050405020304" pitchFamily="18" charset="0"/>
                <a:ea typeface="Calibri" panose="020F0502020204030204" pitchFamily="34" charset="0"/>
              </a:rPr>
              <a:t>О</a:t>
            </a:r>
            <a:r>
              <a:rPr lang="ru-RU" sz="1800" dirty="0">
                <a:effectLst/>
                <a:latin typeface="Times New Roman" panose="02020603050405020304" pitchFamily="18" charset="0"/>
                <a:ea typeface="Calibri" panose="020F0502020204030204" pitchFamily="34" charset="0"/>
              </a:rPr>
              <a:t>б испытании;</a:t>
            </a:r>
          </a:p>
          <a:p>
            <a:pPr algn="just">
              <a:spcAft>
                <a:spcPts val="0"/>
              </a:spcAft>
            </a:pPr>
            <a:r>
              <a:rPr lang="ru-RU" sz="1800" dirty="0">
                <a:effectLst/>
                <a:latin typeface="Times New Roman" panose="02020603050405020304" pitchFamily="18" charset="0"/>
                <a:ea typeface="Calibri" panose="020F0502020204030204" pitchFamily="34" charset="0"/>
              </a:rPr>
              <a:t>О неразглашении охраняемой законом тайны (государственной, служебной, коммерческой и иной);</a:t>
            </a:r>
          </a:p>
          <a:p>
            <a:pPr algn="just">
              <a:spcAft>
                <a:spcPts val="0"/>
              </a:spcAft>
            </a:pPr>
            <a:r>
              <a:rPr lang="ru-RU" sz="1800" dirty="0">
                <a:latin typeface="Times New Roman" panose="02020603050405020304" pitchFamily="18" charset="0"/>
                <a:ea typeface="Calibri" panose="020F0502020204030204" pitchFamily="34" charset="0"/>
              </a:rPr>
              <a:t>О</a:t>
            </a:r>
            <a:r>
              <a:rPr lang="ru-RU" sz="1800" dirty="0">
                <a:effectLst/>
                <a:latin typeface="Times New Roman" panose="02020603050405020304" pitchFamily="18" charset="0"/>
                <a:ea typeface="Calibri" panose="020F0502020204030204" pitchFamily="34" charset="0"/>
              </a:rPr>
              <a:t>б обязанности работника отработать после обучения не менее установленного договором срока, если обучение проводилось за счет средств работодателя;</a:t>
            </a:r>
          </a:p>
          <a:p>
            <a:pPr algn="just">
              <a:spcAft>
                <a:spcPts val="0"/>
              </a:spcAft>
            </a:pPr>
            <a:r>
              <a:rPr lang="ru-RU" sz="1800" dirty="0">
                <a:latin typeface="Times New Roman" panose="02020603050405020304" pitchFamily="18" charset="0"/>
                <a:ea typeface="Calibri" panose="020F0502020204030204" pitchFamily="34" charset="0"/>
              </a:rPr>
              <a:t>О</a:t>
            </a:r>
            <a:r>
              <a:rPr lang="ru-RU" sz="1800" dirty="0">
                <a:effectLst/>
                <a:latin typeface="Times New Roman" panose="02020603050405020304" pitchFamily="18" charset="0"/>
                <a:ea typeface="Calibri" panose="020F0502020204030204" pitchFamily="34" charset="0"/>
              </a:rPr>
              <a:t> видах и об условиях дополнительного страхования работника;</a:t>
            </a:r>
          </a:p>
          <a:p>
            <a:pPr algn="just">
              <a:spcAft>
                <a:spcPts val="0"/>
              </a:spcAft>
            </a:pPr>
            <a:r>
              <a:rPr lang="ru-RU" sz="1800" dirty="0">
                <a:latin typeface="Times New Roman" panose="02020603050405020304" pitchFamily="18" charset="0"/>
                <a:ea typeface="Calibri" panose="020F0502020204030204" pitchFamily="34" charset="0"/>
              </a:rPr>
              <a:t>О</a:t>
            </a:r>
            <a:r>
              <a:rPr lang="ru-RU" sz="1800" dirty="0">
                <a:effectLst/>
                <a:latin typeface="Times New Roman" panose="02020603050405020304" pitchFamily="18" charset="0"/>
                <a:ea typeface="Calibri" panose="020F0502020204030204" pitchFamily="34" charset="0"/>
              </a:rPr>
              <a:t>б улучшении социально-бытовых условий работника и членов его семьи;</a:t>
            </a:r>
          </a:p>
          <a:p>
            <a:pPr algn="just">
              <a:spcAft>
                <a:spcPts val="0"/>
              </a:spcAft>
            </a:pPr>
            <a:r>
              <a:rPr lang="ru-RU" sz="1800" dirty="0">
                <a:latin typeface="Times New Roman" panose="02020603050405020304" pitchFamily="18" charset="0"/>
                <a:ea typeface="Calibri" panose="020F0502020204030204" pitchFamily="34" charset="0"/>
              </a:rPr>
              <a:t>О</a:t>
            </a:r>
            <a:r>
              <a:rPr lang="ru-RU" sz="1800" dirty="0">
                <a:effectLst/>
                <a:latin typeface="Times New Roman" panose="02020603050405020304" pitchFamily="18" charset="0"/>
                <a:ea typeface="Calibri" panose="020F0502020204030204" pitchFamily="34" charset="0"/>
              </a:rPr>
              <a:t>б уточнении применительно к условиям работы данного работника прав и обязанностей работника и работодателя, установленных трудовым законодательством и иными нормативными правовыми актами, содержащими нормы трудового права;</a:t>
            </a:r>
          </a:p>
          <a:p>
            <a:pPr algn="just">
              <a:spcAft>
                <a:spcPts val="0"/>
              </a:spcAft>
            </a:pPr>
            <a:r>
              <a:rPr lang="ru-RU" sz="1800" dirty="0">
                <a:latin typeface="Times New Roman" panose="02020603050405020304" pitchFamily="18" charset="0"/>
                <a:ea typeface="Calibri" panose="020F0502020204030204" pitchFamily="34" charset="0"/>
              </a:rPr>
              <a:t>О</a:t>
            </a:r>
            <a:r>
              <a:rPr lang="ru-RU" sz="1800" dirty="0">
                <a:effectLst/>
                <a:latin typeface="Times New Roman" panose="02020603050405020304" pitchFamily="18" charset="0"/>
                <a:ea typeface="Calibri" panose="020F0502020204030204" pitchFamily="34" charset="0"/>
              </a:rPr>
              <a:t> дополнительном негосударственном пенсионном обеспечении работника.</a:t>
            </a:r>
          </a:p>
          <a:p>
            <a:endParaRPr lang="ru-RU" sz="1600" dirty="0"/>
          </a:p>
          <a:p>
            <a:pPr algn="just"/>
            <a:endParaRPr lang="ru-RU" sz="1600" dirty="0"/>
          </a:p>
        </p:txBody>
      </p:sp>
    </p:spTree>
    <p:extLst>
      <p:ext uri="{BB962C8B-B14F-4D97-AF65-F5344CB8AC3E}">
        <p14:creationId xmlns:p14="http://schemas.microsoft.com/office/powerpoint/2010/main" val="3347881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sz="2200" b="1" dirty="0"/>
              <a:t>Виды трудовых договоров</a:t>
            </a:r>
            <a:br>
              <a:rPr lang="ru-RU" sz="2000" dirty="0"/>
            </a:br>
            <a:endParaRPr lang="ru-RU" sz="2000" dirty="0"/>
          </a:p>
        </p:txBody>
      </p:sp>
      <p:sp>
        <p:nvSpPr>
          <p:cNvPr id="3" name="Объект 2"/>
          <p:cNvSpPr>
            <a:spLocks noGrp="1"/>
          </p:cNvSpPr>
          <p:nvPr>
            <p:ph idx="1"/>
          </p:nvPr>
        </p:nvSpPr>
        <p:spPr>
          <a:xfrm>
            <a:off x="457200" y="1412776"/>
            <a:ext cx="8075240" cy="5040560"/>
          </a:xfrm>
        </p:spPr>
        <p:txBody>
          <a:bodyPr>
            <a:normAutofit/>
          </a:bodyPr>
          <a:lstStyle/>
          <a:p>
            <a:pPr algn="just"/>
            <a:r>
              <a:rPr lang="ru-RU" sz="1600" dirty="0"/>
              <a:t>Есть два вида трудовых договоров: срочный и на неопределенный срок.</a:t>
            </a:r>
          </a:p>
          <a:p>
            <a:pPr algn="just"/>
            <a:endParaRPr lang="ru-RU" sz="1600" dirty="0"/>
          </a:p>
          <a:p>
            <a:pPr algn="just"/>
            <a:r>
              <a:rPr lang="ru-RU" sz="1600" dirty="0"/>
              <a:t>Если даты окончания нет — трудовой договор заключен на неопределенный срок. Его еще называют бессрочным</a:t>
            </a:r>
          </a:p>
          <a:p>
            <a:pPr algn="just"/>
            <a:endParaRPr lang="ru-RU" sz="1600" dirty="0"/>
          </a:p>
          <a:p>
            <a:pPr algn="just"/>
            <a:r>
              <a:rPr lang="ru-RU" sz="1600" dirty="0"/>
              <a:t>Если есть срок окончания — договор срочный</a:t>
            </a:r>
          </a:p>
          <a:p>
            <a:pPr algn="just"/>
            <a:endParaRPr lang="ru-RU" sz="1600" dirty="0"/>
          </a:p>
        </p:txBody>
      </p:sp>
    </p:spTree>
    <p:extLst>
      <p:ext uri="{BB962C8B-B14F-4D97-AF65-F5344CB8AC3E}">
        <p14:creationId xmlns:p14="http://schemas.microsoft.com/office/powerpoint/2010/main" val="25462709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сность">
  <a:themeElements>
    <a:clrScheme name="Ясность">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Классическая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Ясность">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474</TotalTime>
  <Words>3695</Words>
  <Application>Microsoft Office PowerPoint</Application>
  <PresentationFormat>Экран (4:3)</PresentationFormat>
  <Paragraphs>238</Paragraphs>
  <Slides>34</Slides>
  <Notes>17</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34</vt:i4>
      </vt:variant>
    </vt:vector>
  </HeadingPairs>
  <TitlesOfParts>
    <vt:vector size="38" baseType="lpstr">
      <vt:lpstr>Arial</vt:lpstr>
      <vt:lpstr>Calibri</vt:lpstr>
      <vt:lpstr>Times New Roman</vt:lpstr>
      <vt:lpstr>Ясность</vt:lpstr>
      <vt:lpstr>Трудовые права Проект «Территория права 2.0.»  (Реализуется при поддержке Фонда Президентских грантов)</vt:lpstr>
      <vt:lpstr>Что такое трудовой договор? </vt:lpstr>
      <vt:lpstr>Какие существуют отличия трудового договора от иных договоров? </vt:lpstr>
      <vt:lpstr>Основные отличия трудового договора и гражданско-правового договора </vt:lpstr>
      <vt:lpstr>Содержание трудового договора </vt:lpstr>
      <vt:lpstr>Содержание трудового договора </vt:lpstr>
      <vt:lpstr>Содержание трудового договора </vt:lpstr>
      <vt:lpstr>Дополнительное содержание трудового договора</vt:lpstr>
      <vt:lpstr>Виды трудовых договоров </vt:lpstr>
      <vt:lpstr>Срочный трудовой договор </vt:lpstr>
      <vt:lpstr>Срочный трудовой договор </vt:lpstr>
      <vt:lpstr>Работа по совместительству и совмещение </vt:lpstr>
      <vt:lpstr>Сходство совмещения и совместительства </vt:lpstr>
      <vt:lpstr>Различия между совмещением и совместительством </vt:lpstr>
      <vt:lpstr>Оформление приема на работу </vt:lpstr>
      <vt:lpstr>Вступление трудового договора в силу </vt:lpstr>
      <vt:lpstr>Испытание при приеме на работу</vt:lpstr>
      <vt:lpstr>Испытание при приеме на работу не устанавливается для лиц: </vt:lpstr>
      <vt:lpstr>Изменения трудового договора </vt:lpstr>
      <vt:lpstr>Прекращение трудового договора </vt:lpstr>
      <vt:lpstr>Расторжение трудового договора может произойти по инициативе работника (ст.80 ТК РФ): </vt:lpstr>
      <vt:lpstr>Соглашение сторон (ст. 78 ТК РФ) </vt:lpstr>
      <vt:lpstr> Истечение срока действия трудового договора (ст. 77 ТК РФ) </vt:lpstr>
      <vt:lpstr>Увольнение работника по инициативе работодателя</vt:lpstr>
      <vt:lpstr>Увольнение работника по инициативе работодателя</vt:lpstr>
      <vt:lpstr>Увольнение работника по инициативе работодателя</vt:lpstr>
      <vt:lpstr>Увольнение работника по инициативе работодателя</vt:lpstr>
      <vt:lpstr> Особенности индивидуальных трудовых споров в суде </vt:lpstr>
      <vt:lpstr> Вопрос: В каких случаях сотрудник имеет право уйти в отпуск не по графику? </vt:lpstr>
      <vt:lpstr> Вопрос: В каких случаях сотрудник имеет право уйти в отпуск не по графику? </vt:lpstr>
      <vt:lpstr> Вопрос: За какое время должны уведомить работника о сокращении? Что положено работнику после сокращения (выплаты, льготы и другое)? </vt:lpstr>
      <vt:lpstr> Вопрос: Должен ли руководитель организации сократить сотрудникам рабочий день, если в помещении отсутствует отопление? Какая должна быть температура на рабочем месте? </vt:lpstr>
      <vt:lpstr> Вопрос: Обязан ли работодатель ежемесячно предоставлять матери ребенка – инвалида доп. дни, если отец ребенка не работает по причине ухода за ребенком – инвалидом? </vt:lpstr>
      <vt:lpstr> Спасибо за внимание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Ответственность в условиях карантина</dc:title>
  <dc:creator>Мой</dc:creator>
  <cp:lastModifiedBy>Aleksandr Mukhin</cp:lastModifiedBy>
  <cp:revision>24</cp:revision>
  <dcterms:created xsi:type="dcterms:W3CDTF">2020-05-10T16:46:57Z</dcterms:created>
  <dcterms:modified xsi:type="dcterms:W3CDTF">2023-11-21T11:53:05Z</dcterms:modified>
</cp:coreProperties>
</file>