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3" r:id="rId3"/>
    <p:sldId id="272" r:id="rId4"/>
    <p:sldId id="264" r:id="rId5"/>
    <p:sldId id="271" r:id="rId6"/>
    <p:sldId id="310" r:id="rId7"/>
    <p:sldId id="279" r:id="rId8"/>
    <p:sldId id="304" r:id="rId9"/>
    <p:sldId id="286" r:id="rId10"/>
    <p:sldId id="287" r:id="rId11"/>
    <p:sldId id="306" r:id="rId12"/>
    <p:sldId id="288" r:id="rId13"/>
    <p:sldId id="285" r:id="rId14"/>
    <p:sldId id="289" r:id="rId15"/>
    <p:sldId id="291" r:id="rId16"/>
    <p:sldId id="292" r:id="rId17"/>
    <p:sldId id="284" r:id="rId18"/>
    <p:sldId id="290" r:id="rId19"/>
    <p:sldId id="283" r:id="rId20"/>
    <p:sldId id="293" r:id="rId21"/>
    <p:sldId id="282" r:id="rId22"/>
    <p:sldId id="295" r:id="rId23"/>
    <p:sldId id="270" r:id="rId24"/>
    <p:sldId id="269" r:id="rId25"/>
    <p:sldId id="273" r:id="rId26"/>
    <p:sldId id="322" r:id="rId27"/>
    <p:sldId id="268" r:id="rId28"/>
    <p:sldId id="266" r:id="rId29"/>
    <p:sldId id="261" r:id="rId30"/>
    <p:sldId id="294" r:id="rId31"/>
    <p:sldId id="276" r:id="rId32"/>
    <p:sldId id="299" r:id="rId33"/>
    <p:sldId id="298" r:id="rId34"/>
    <p:sldId id="296" r:id="rId35"/>
    <p:sldId id="297" r:id="rId36"/>
    <p:sldId id="300" r:id="rId37"/>
    <p:sldId id="316" r:id="rId38"/>
    <p:sldId id="314" r:id="rId39"/>
    <p:sldId id="315" r:id="rId40"/>
    <p:sldId id="277" r:id="rId41"/>
    <p:sldId id="302" r:id="rId42"/>
    <p:sldId id="267" r:id="rId43"/>
    <p:sldId id="323" r:id="rId44"/>
    <p:sldId id="280" r:id="rId45"/>
    <p:sldId id="281" r:id="rId46"/>
    <p:sldId id="275" r:id="rId47"/>
    <p:sldId id="301" r:id="rId48"/>
    <p:sldId id="278" r:id="rId49"/>
    <p:sldId id="307" r:id="rId50"/>
    <p:sldId id="308" r:id="rId51"/>
    <p:sldId id="309" r:id="rId52"/>
    <p:sldId id="313" r:id="rId53"/>
    <p:sldId id="325" r:id="rId54"/>
    <p:sldId id="324" r:id="rId55"/>
    <p:sldId id="326" r:id="rId56"/>
    <p:sldId id="274" r:id="rId57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-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C947-EB86-4288-8DBE-DC6267CEB5A8}" type="datetimeFigureOut">
              <a:rPr lang="en-US"/>
              <a:pPr>
                <a:defRPr/>
              </a:pPr>
              <a:t>4/1/2022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C167C-2B42-44F6-90E9-E0E941D70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14EFE-83A9-43EA-95AA-A87CF2ACCA67}" type="datetimeFigureOut">
              <a:rPr lang="en-US"/>
              <a:pPr>
                <a:defRPr/>
              </a:pPr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DD1EF-9D0B-405F-95FA-65FBFF734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1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4D183-AB0F-40C3-99F2-F294AFB62413}" type="datetimeFigureOut">
              <a:rPr lang="en-US"/>
              <a:pPr>
                <a:defRPr/>
              </a:pPr>
              <a:t>4/1/2022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9DE0D-A662-4479-AE9B-C6FDF9FE9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61D8A-7625-4056-9854-ABBC10E79039}" type="datetimeFigureOut">
              <a:rPr lang="en-US"/>
              <a:pPr>
                <a:defRPr/>
              </a:pPr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C6E3F-5AF1-40F7-8009-50B26FEEA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FC23C-01CB-409F-BBDD-3EEDDEC5D653}" type="datetimeFigureOut">
              <a:rPr lang="en-US"/>
              <a:pPr>
                <a:defRPr/>
              </a:pPr>
              <a:t>4/1/2022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04E3F-5428-48E5-B473-6DB0A4E3C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85EAA-2CAC-4B1F-A64D-8EB8F3C24647}" type="datetimeFigureOut">
              <a:rPr lang="en-US"/>
              <a:pPr>
                <a:defRPr/>
              </a:pPr>
              <a:t>4/1/2022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02676-30B8-4264-BB66-06DA94207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D1353-A7C9-41BE-9FA6-6EE1CF4A775D}" type="datetimeFigureOut">
              <a:rPr lang="en-US"/>
              <a:pPr>
                <a:defRPr/>
              </a:pPr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5B327-685B-475B-92FA-C79C1EEC4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81248-245D-4F87-9F79-3DD3A744D3E3}" type="datetimeFigureOut">
              <a:rPr lang="en-US"/>
              <a:pPr>
                <a:defRPr/>
              </a:pPr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E60F7-7FDB-47F9-BAF4-C9F9FF4DD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33D80-F2A4-4615-B826-7CE6D200ED66}" type="datetimeFigureOut">
              <a:rPr lang="en-US"/>
              <a:pPr>
                <a:defRPr/>
              </a:pPr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25CD0-12DF-420D-8782-38F6A40F8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A55A4-0BD0-4480-A338-3BFF795167E0}" type="datetimeFigureOut">
              <a:rPr lang="en-US"/>
              <a:pPr>
                <a:defRPr/>
              </a:pPr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B1969-F263-4FBC-913C-1ED603E0E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4FE7E-765C-4CC5-9127-877D36D4FCD5}" type="datetimeFigureOut">
              <a:rPr lang="en-US"/>
              <a:pPr>
                <a:defRPr/>
              </a:pPr>
              <a:t>4/1/2022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0F8B4-B15C-41F0-81B3-59E8C55579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58886-DE37-41D8-BBF5-A364B9961888}" type="datetimeFigureOut">
              <a:rPr lang="en-US"/>
              <a:pPr>
                <a:defRPr/>
              </a:pPr>
              <a:t>4/1/2022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88584-026E-41AD-9C16-F3CD9577E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9FC4F-E145-4F05-B99E-34EC27322208}" type="datetimeFigureOut">
              <a:rPr lang="en-US"/>
              <a:pPr>
                <a:defRPr/>
              </a:pPr>
              <a:t>4/1/2022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6F377-4596-488A-ACC2-8CC56068A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80A9F-DC75-443D-B1D4-E2AD51319164}" type="datetimeFigureOut">
              <a:rPr lang="en-US"/>
              <a:pPr>
                <a:defRPr/>
              </a:pPr>
              <a:t>4/1/2022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014B1-2D0A-4573-B105-8B820EA93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28938-89B4-4729-BDEC-5381F57D286E}" type="datetimeFigureOut">
              <a:rPr lang="en-US"/>
              <a:pPr>
                <a:defRPr/>
              </a:pPr>
              <a:t>4/1/2022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4F224-45B4-4DF5-8E70-5A0768176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ECCD8-9C15-41F7-A436-8F140FCD1331}" type="datetimeFigureOut">
              <a:rPr lang="en-US"/>
              <a:pPr>
                <a:defRPr/>
              </a:pPr>
              <a:t>4/1/2022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013D0-76AE-4A4B-A5BC-73C9F9788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9FA662-F898-40C8-8B45-4E7B44DF89DE}" type="datetimeFigureOut">
              <a:rPr lang="en-US"/>
              <a:pPr>
                <a:defRPr/>
              </a:pPr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B277DB-C6A7-4F6E-BA44-CD62781C7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6" r:id="rId11"/>
    <p:sldLayoutId id="2147483661" r:id="rId12"/>
    <p:sldLayoutId id="2147483667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3200"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hyperlink" Target="https://www.youtube.com/watch?v=--U8Ea6lw-Q" TargetMode="External"/><Relationship Id="rId4" Type="http://schemas.openxmlformats.org/officeDocument/2006/relationships/image" Target="../media/image35.jpeg"/><Relationship Id="rId9" Type="http://schemas.openxmlformats.org/officeDocument/2006/relationships/hyperlink" Target="https://www.youtube.com/watch?v=8dmWqSOPmyk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27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3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www.youtube.com/watch?v=Uf4Q1Pf0mOY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way.php?to=https://planetarebusov.com/knigi-v-podarok/&amp;cc_key=" TargetMode="External"/><Relationship Id="rId2" Type="http://schemas.openxmlformats.org/officeDocument/2006/relationships/hyperlink" Target="https://vk.com/away.php?to=http://www.planetarebusov.com&amp;cc_key=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way.php?to=https://planetarebusov.com/knigi-v-podarok/&amp;cc_key=" TargetMode="External"/><Relationship Id="rId2" Type="http://schemas.openxmlformats.org/officeDocument/2006/relationships/hyperlink" Target="https://vk.com/away.php?to=http://www.planetarebusov.com&amp;cc_key=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ecology.pskovlib.ru/kontakty" TargetMode="External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hyperlink" Target="https://vk.com/ecolog2018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ctrTitle"/>
          </p:nvPr>
        </p:nvSpPr>
        <p:spPr>
          <a:xfrm>
            <a:off x="1506538" y="2405063"/>
            <a:ext cx="7767637" cy="1646237"/>
          </a:xfrm>
        </p:spPr>
        <p:txBody>
          <a:bodyPr/>
          <a:lstStyle/>
          <a:p>
            <a:pPr eaLnBrk="1" hangingPunct="1"/>
            <a:r>
              <a:rPr lang="ru-RU" sz="7200" b="1" smtClean="0"/>
              <a:t>Птица 2022 года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6538" y="4051300"/>
            <a:ext cx="8280400" cy="1096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Ежегодно Союз охраны птиц России выбирает птицу года.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Ей посвящают эколого-просветительские и природоохранные акции.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25" y="4646613"/>
            <a:ext cx="3084513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71463" y="639763"/>
            <a:ext cx="8691562" cy="4248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Будучи синантропным видом — постоянным сожителем человека, домовый воробей хорошо приспособлен к жизни в обстановке, меняющейся под воздействием хозяйственной деятельности человека.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Воробья равно можно встретить в сельской и городской местности, в поселениях Крайнего Севера и Средней Азии. Впрочем, в Средней Азии и на юге Казахстана, помимо оседлого домового воробья, обитает перелётный индийский воробей (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Passer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domesticus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indicus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, подвид домового), который держится обычно подальше от человеческого жилья.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Широкому распространению воробья на север и на юг вслед за расширением хлебопашества способствует его высокая плодовитость.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Домовый воробей ведёт оседлый образ жизни, чему благоприятствуют условия для гнездования и обильный корм в поселениях человека. </a:t>
            </a:r>
          </a:p>
        </p:txBody>
      </p:sp>
      <p:pic>
        <p:nvPicPr>
          <p:cNvPr id="2765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9800" y="0"/>
            <a:ext cx="227488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6700" y="3756025"/>
            <a:ext cx="4325938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09600" y="58738"/>
            <a:ext cx="8691563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Питание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1463" y="655638"/>
            <a:ext cx="8642350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Питается в основном растительной пищей, весной и летом частично насекомыми, которыми также вскармливает птенцов.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В рацион воробья входят семена сельскохозяйственных культур, отбросы различных продуктов, которые он подбирает в человеческих поселениях, хлебные злаки в полях, ягоды вишни, смородины, винограда в садах, весной цветочные почки.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При отсутствии поблизости полей вылетает кормиться на луга, опушки лесов и в степи, где собирает семена дикорастущих трав и иногда ловит насекомых. На полях часто кормится в смешанных стаях с полевым воробьём.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66063" y="3756025"/>
            <a:ext cx="43259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09600" y="58738"/>
            <a:ext cx="8691563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Питание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0200" y="522288"/>
            <a:ext cx="7989888" cy="62484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 снежную зиму многим пернатым, остающимся в городе, нужна подкормка.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По словам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Вадима Мишина - основателя птичьего приюта «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Орнитарий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»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, для разных птиц трапеза требуется своя.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К примеру,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водоплавающие птицы хорошо усвоят собачий или кошачий корм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, достаточно насыщенный белком и протеинами. К тому же, поначалу он держится на поверхности воды.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Лесные птахи, приверженцы растительной пищи, будут рады семечкам и дробленым орехам в своих кормушках. Чем менее качественны семена подсолнечника, тем больше они по душе птичкам. Можно воспользоваться и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зерносмесями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, продающимися в зоомагазине.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 пору морозов птицы нуждаются в живой энергии. Оптимальным блюдом тогда становится сало барана или свиньи, прежде всего нутряное.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А вот черным хлебом птиц кормить точно не стоит, так как птицы крайне плохо его переваривают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(в отличие от подсушенного белого, которого при этом не следует давать много и часто).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Порой можно побаловать птицу сыром.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Кормушки или просто площадки для угощения лучше организовать поблизости от кустарника, дабы маленькие пернатые всегда имели возможность быстро спрятаться в укрытии.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68775" y="80963"/>
            <a:ext cx="222250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Размножение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2250" y="542925"/>
            <a:ext cx="9952038" cy="59086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Гнездится воробей отдельными парами, но иногда и колониями, поселяясь непосредственно у жилья человека или вблизи его поселений. На юге ареала нередко строит гнёзда в стороне от них — в древесных и кустарниковых насаждениях, в оврагах, по крутым глинистым обрывам по соседству с полями.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Гнёзда устраивает в разнообразных местах — в щелях строений, в норах глинистых и меловых оврагов, в стенках гнёзд крупных птиц (цапель, аистов, орлов), в дуплах деревьев, может занимать скворечники и норы береговых ласточек. Формально относится к категории птиц-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дуплогнёздников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. На юге нередко сооружает гнёзда открыто, на ветвях различных деревьев.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По ряду наблюдений, воробьи образуют пары фактически на всю жизнь. Продолжительность жизни у них не очень длинная: хотя отмечали и 9-, и 11-летних воробьёв, большинство их не доживает и до 4 лет. Много молодых птиц гибнет ещё в первую зиму, так что средняя продолжительность жизни воробьёв составляет 9—21 месяц.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Гнездо, в постройке которого участвуют оба пола, представляет собой грубое сооружение из соломинок, мочалок, сухих травинок, пёрышек, с небольшим углублением посредине. Гнёзда, устроенные на ветвях, крупные, в виде неправильного шара с толстыми стенками из травянистых растений и боковым входом.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2438" y="58738"/>
            <a:ext cx="8691562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Домовые воробьи приступают к размножению рано. В средней полосе России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предбрачное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оживление начинается в марте, иногда в феврале, и сопровождается криками и драками. Во второй половине марта птицы разбиваются на пары и приступают к постройке гнёзд; откладывание яиц происходит в апреле.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Кладка состоит из 4—10, чаще 5—7, белых яиц с буроватыми крапинками и пятнами, насиживание которых занимает 11—13 дней.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Птенцов выкармливают самец и самка, преимущественно насекомыми. Через 10 дней после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вылупления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(в средней полосе в конце мая — начале июня) птенцы вылетают из гнёзда. </a:t>
            </a:r>
          </a:p>
        </p:txBody>
      </p:sp>
      <p:pic>
        <p:nvPicPr>
          <p:cNvPr id="3174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3475038"/>
            <a:ext cx="4514850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967288" y="6488113"/>
            <a:ext cx="14605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Кладка яиц </a:t>
            </a:r>
          </a:p>
        </p:txBody>
      </p:sp>
      <p:pic>
        <p:nvPicPr>
          <p:cNvPr id="31748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7788" y="2978150"/>
            <a:ext cx="3836987" cy="383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5888" y="180975"/>
            <a:ext cx="9209087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Воробьи относятся к ПТЕНЦОВЫМ птицам: их птенцы вылупляются беспомощными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5684838"/>
            <a:ext cx="10618788" cy="12017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Птенцовые птицы — птицы, птенцы которых вылупляются из яйца несформированными, голыми, слепыми и беспомощными, неспособными отыскивать корм.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Они долго остаются в гнезде. Пара воробьев приносит своим птенцам еду около 300 раз в день, а за период выкармливания одного выводка – уничтожает до 30 тысяч насекомых.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27938" y="3429000"/>
            <a:ext cx="3217862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Выводковые — это птицы, чьи птенцы способны видеть, слышать, бегать и самостоятельно питаться почти сразу после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вылупления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из яйца. </a:t>
            </a:r>
          </a:p>
        </p:txBody>
      </p:sp>
      <p:pic>
        <p:nvPicPr>
          <p:cNvPr id="32773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7225" y="180975"/>
            <a:ext cx="3635375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144000" y="2762250"/>
            <a:ext cx="1400175" cy="1755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Подросший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птенец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(слёток)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79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77825" y="295275"/>
            <a:ext cx="18478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Молодая особь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8463" y="3614738"/>
            <a:ext cx="4522787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0001250" cy="50784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Воробьи весьма плодовиты и в течение лета выводят два (на севере) или три (на юге) выводка. Второе откладывание яиц происходит во второй половине июня, вылет птенцов — в июле. В августе воробьи покидают гнезда, чтобы дать им очиститься от паразитов и ночуют в кронах деревьев.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Выводки обычно сбиваются в стаи, образуя иногда скопления до нескольких тысяч особей, и летают кормиться на поля. В этот период происходят расселение и кочевки воробьев.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Поздней осенью наблюдается как птицы вновь оживлённо чирикают, самцы ухаживают за самками и таскают в гнездо строительный материал. Подновлённые таким образом гнёзда служат зимой убежищем от ночных холодов. По итогам учётов птиц на Русской равнине выяснилось, что самцов домового воробья обычно значительно больше (примерно в 1,5 раза), чем самок. Поэтому осенью холостые самцы активно ищут себе свободную подругу на следующий сезон.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	В природе иногда образуются гибриды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	с близкими видами: черногрудым (испанским)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	и, очень редко, с полевым воробьём.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23425" y="5016500"/>
            <a:ext cx="2568575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840163" y="0"/>
            <a:ext cx="26098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Люди и воробьи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75" y="461963"/>
            <a:ext cx="9753600" cy="61864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Отношение у человека к воробьям, способным приносить как пользу, так и вред, варьирует соответственно от весьма позитивного до негативного.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Иногда воробьи могут являться переносчиками различных вредителей и возбудителей некоторых заболеваний. Перелетая с одного элеватора на другой, они могут переносить на своём оперении опасных вредителей зерна — амбарных клещей. Кроме того, воробьи могут распространять болезни домашних птиц: птичью оспу, птичью дифтерию и некоторые другие. В Китае в 2004 году, когда вирус птичьего гриппа H5N1 был впервые обнаружен в стране, были протестированы 38 воробьёв, и в некоторых образцах был найден опасный вирус.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 летнее время местами, особенно на юге, где воробьи многочисленны, они могут приносить ощутимый вред созревающим зерновым культурам (хлеба, рис, горох), а также ягодам (вишни, виноград), подсолнечнику и конопле.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 время выведения птенцов воробьи приносят несомненную пользу, истребляя множество вредных насекомых, особенно там, где мало других насекомоядных птиц.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Истребление воробья в какой-либо местности всегда сопровождается чрезвычайно сильным размножением вредных насекомых.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 питании воробья осенью большую долю занимают семена сорняков.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Сами по себе воробьи являются кормом для полезных хищных птиц.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415463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Ежегодно с 1996 года Союз охраны птиц России (СОПР) выбирает птицу года.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Этой птице посвящаются эколого-просветительские мероприятия и природоохранные акции, которые проходят в течение всего года. Символом – птицей…</a:t>
            </a:r>
          </a:p>
        </p:txBody>
      </p:sp>
      <p:pic>
        <p:nvPicPr>
          <p:cNvPr id="1945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21650" y="1127125"/>
            <a:ext cx="4070350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10177463" y="657225"/>
            <a:ext cx="9477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latin typeface="Trebuchet MS" pitchFamily="34" charset="0"/>
              </a:rPr>
              <a:t>Кобчик</a:t>
            </a:r>
          </a:p>
          <a:p>
            <a:pPr algn="ctr"/>
            <a:r>
              <a:rPr lang="ru-RU">
                <a:latin typeface="Trebuchet MS" pitchFamily="34" charset="0"/>
              </a:rPr>
              <a:t>2021</a:t>
            </a:r>
          </a:p>
        </p:txBody>
      </p:sp>
      <p:pic>
        <p:nvPicPr>
          <p:cNvPr id="19460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2538" y="923925"/>
            <a:ext cx="4198937" cy="593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88" y="923925"/>
            <a:ext cx="3662363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8"/>
          <p:cNvSpPr txBox="1">
            <a:spLocks noChangeArrowheads="1"/>
          </p:cNvSpPr>
          <p:nvPr/>
        </p:nvSpPr>
        <p:spPr bwMode="auto">
          <a:xfrm>
            <a:off x="128588" y="981075"/>
            <a:ext cx="26685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latin typeface="Trebuchet MS" pitchFamily="34" charset="0"/>
              </a:rPr>
              <a:t>Обыкновенная горлица</a:t>
            </a:r>
          </a:p>
          <a:p>
            <a:pPr algn="ctr"/>
            <a:r>
              <a:rPr lang="ru-RU">
                <a:latin typeface="Trebuchet MS" pitchFamily="34" charset="0"/>
              </a:rPr>
              <a:t>2019</a:t>
            </a:r>
          </a:p>
        </p:txBody>
      </p:sp>
      <p:pic>
        <p:nvPicPr>
          <p:cNvPr id="19463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88" y="3605213"/>
            <a:ext cx="3662363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Box 10"/>
          <p:cNvSpPr txBox="1">
            <a:spLocks noChangeArrowheads="1"/>
          </p:cNvSpPr>
          <p:nvPr/>
        </p:nvSpPr>
        <p:spPr bwMode="auto">
          <a:xfrm>
            <a:off x="128588" y="3673475"/>
            <a:ext cx="8080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latin typeface="Trebuchet MS" pitchFamily="34" charset="0"/>
              </a:rPr>
              <a:t>Скопа</a:t>
            </a:r>
          </a:p>
          <a:p>
            <a:pPr algn="ctr"/>
            <a:r>
              <a:rPr lang="ru-RU">
                <a:latin typeface="Trebuchet MS" pitchFamily="34" charset="0"/>
              </a:rPr>
              <a:t>2018</a:t>
            </a:r>
          </a:p>
        </p:txBody>
      </p:sp>
      <p:pic>
        <p:nvPicPr>
          <p:cNvPr id="19465" name="Рисунок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50313" y="4151313"/>
            <a:ext cx="2711450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5726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12 февраля 1958 года лидер коммунистического Китая Мао Цзэдун подписал указ об уничтожении в стране «четырех вредителей» — крыс, комаров, мух и воробьев. Эта кампания в итоге привела к массовому голоду и вошла в учебники по экологии во многих странах мира как пример нарушения экологического баланса человеком.</a:t>
            </a:r>
          </a:p>
        </p:txBody>
      </p:sp>
      <p:pic>
        <p:nvPicPr>
          <p:cNvPr id="37890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6425" y="1200150"/>
            <a:ext cx="5965825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15925" y="4549775"/>
            <a:ext cx="9634538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 Китае обитает близкий родственник домового воробья — полевой воробей, который живёт и в городах. В ходе развёрнутой в марте-апреле 1958 года кампании, только за три дня в Пекине и Шанхае было уничтожено 900 тыс. птиц, а к ноябрю того же года в Китае, было истреблено 1,96 млрд полевых воробьёв и других мелких птиц. Однако эта борьба привела к массовому распространению насекомых-вредителей (саранчи и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др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) весной и летом 1959 года в городах и, особенно, в сельской местности. 18 марта 1960 года Мао Цзэдуном было принято личное решение о приостановке борьбы с воробьями. Воробьи в Шанхае, по свидетельству очевидца, встречаются сейчас очень редко.</a:t>
            </a:r>
          </a:p>
        </p:txBody>
      </p:sp>
      <p:pic>
        <p:nvPicPr>
          <p:cNvPr id="37892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59700" y="265113"/>
            <a:ext cx="4424363" cy="442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706813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6813" y="66675"/>
            <a:ext cx="17621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" y="2466975"/>
            <a:ext cx="4659313" cy="438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68938" y="76200"/>
            <a:ext cx="177165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7263" y="88900"/>
            <a:ext cx="3970337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49813" y="2466975"/>
            <a:ext cx="2979737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Рисунок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04163" y="4614863"/>
            <a:ext cx="3979862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Прямоугольник 12"/>
          <p:cNvSpPr>
            <a:spLocks noChangeArrowheads="1"/>
          </p:cNvSpPr>
          <p:nvPr/>
        </p:nvSpPr>
        <p:spPr bwMode="auto">
          <a:xfrm>
            <a:off x="265113" y="6207125"/>
            <a:ext cx="5622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  <a:hlinkClick r:id="rId9"/>
              </a:rPr>
              <a:t>https://www.youtube.com/watch?v=8dmWqSOPmyk</a:t>
            </a:r>
            <a:endParaRPr lang="ru-RU">
              <a:latin typeface="Trebuchet MS" pitchFamily="34" charset="0"/>
            </a:endParaRPr>
          </a:p>
          <a:p>
            <a:endParaRPr lang="ru-RU">
              <a:latin typeface="Trebuchet MS" pitchFamily="34" charset="0"/>
            </a:endParaRPr>
          </a:p>
        </p:txBody>
      </p:sp>
      <p:sp>
        <p:nvSpPr>
          <p:cNvPr id="38921" name="Прямоугольник 13"/>
          <p:cNvSpPr>
            <a:spLocks noChangeArrowheads="1"/>
          </p:cNvSpPr>
          <p:nvPr/>
        </p:nvSpPr>
        <p:spPr bwMode="auto">
          <a:xfrm>
            <a:off x="3967163" y="4614863"/>
            <a:ext cx="5324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  <a:hlinkClick r:id="rId10"/>
              </a:rPr>
              <a:t>https://www.youtube.com/watch?v=--U8Ea6lw-Q</a:t>
            </a:r>
            <a:endParaRPr lang="ru-RU">
              <a:latin typeface="Trebuchet MS" pitchFamily="34" charset="0"/>
            </a:endParaRPr>
          </a:p>
          <a:p>
            <a:endParaRPr lang="ru-RU">
              <a:latin typeface="Trebuchet MS" pitchFamily="34" charset="0"/>
            </a:endParaRPr>
          </a:p>
        </p:txBody>
      </p:sp>
      <p:sp>
        <p:nvSpPr>
          <p:cNvPr id="38922" name="Прямоугольник 4"/>
          <p:cNvSpPr>
            <a:spLocks noChangeArrowheads="1"/>
          </p:cNvSpPr>
          <p:nvPr/>
        </p:nvSpPr>
        <p:spPr bwMode="auto">
          <a:xfrm>
            <a:off x="7829550" y="2547938"/>
            <a:ext cx="207168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Черные стрижи оказались способны проводить в воздухе десять месяцев без перерыва</a:t>
            </a:r>
          </a:p>
        </p:txBody>
      </p:sp>
      <p:pic>
        <p:nvPicPr>
          <p:cNvPr id="38923" name="Рисунок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572625" y="2835275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0575" y="3270250"/>
            <a:ext cx="5005388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75" y="38100"/>
            <a:ext cx="9144000" cy="2862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Мясо воробья твёрдо и безвкусно, потому редко употребляется в пищу.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Воробьёв иногда содержат в клетках любители певчих птиц, при выращивании из птенцов они становятся ручными. Сложность в том, что птенцов требуется кормить насекомыми. При совместном содержании с другими певчими птицами обучаются их пению. Писатель-натуралист Э. Сетон-Томпсон описывает историю самца воробья, которого высидели и вырастили домашние канарейки из воробьиного яйца, подложенного в их гнездо. Самец воробья смог обучиться пению самцов канареек. Если ему не удавалось превзойти кенара в певческом таланте, то он в драке старался заставить конкурента умолкнуть. </a:t>
            </a:r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485775" y="3368675"/>
            <a:ext cx="42148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accent2"/>
                </a:solidFill>
                <a:latin typeface="Trebuchet MS" pitchFamily="34" charset="0"/>
              </a:rPr>
              <a:t>Слова, характеризующие воровьёв:</a:t>
            </a:r>
          </a:p>
          <a:p>
            <a:r>
              <a:rPr lang="ru-RU">
                <a:solidFill>
                  <a:schemeClr val="accent2"/>
                </a:solidFill>
                <a:latin typeface="Trebuchet MS" pitchFamily="34" charset="0"/>
              </a:rPr>
              <a:t>проворные,</a:t>
            </a:r>
          </a:p>
          <a:p>
            <a:r>
              <a:rPr lang="ru-RU">
                <a:solidFill>
                  <a:schemeClr val="accent2"/>
                </a:solidFill>
                <a:latin typeface="Trebuchet MS" pitchFamily="34" charset="0"/>
              </a:rPr>
              <a:t>шумные,</a:t>
            </a:r>
          </a:p>
          <a:p>
            <a:r>
              <a:rPr lang="ru-RU">
                <a:solidFill>
                  <a:schemeClr val="accent2"/>
                </a:solidFill>
                <a:latin typeface="Trebuchet MS" pitchFamily="34" charset="0"/>
              </a:rPr>
              <a:t>шустрые,</a:t>
            </a:r>
          </a:p>
          <a:p>
            <a:r>
              <a:rPr lang="ru-RU">
                <a:solidFill>
                  <a:schemeClr val="accent2"/>
                </a:solidFill>
                <a:latin typeface="Trebuchet MS" pitchFamily="34" charset="0"/>
              </a:rPr>
              <a:t>юркие,</a:t>
            </a:r>
          </a:p>
          <a:p>
            <a:r>
              <a:rPr lang="ru-RU">
                <a:solidFill>
                  <a:schemeClr val="accent2"/>
                </a:solidFill>
                <a:latin typeface="Trebuchet MS" pitchFamily="34" charset="0"/>
              </a:rPr>
              <a:t>компанейские,</a:t>
            </a:r>
          </a:p>
          <a:p>
            <a:r>
              <a:rPr lang="ru-RU">
                <a:solidFill>
                  <a:schemeClr val="accent2"/>
                </a:solidFill>
                <a:latin typeface="Trebuchet MS" pitchFamily="34" charset="0"/>
              </a:rPr>
              <a:t>любопытные,</a:t>
            </a:r>
          </a:p>
          <a:p>
            <a:r>
              <a:rPr lang="ru-RU">
                <a:solidFill>
                  <a:schemeClr val="accent2"/>
                </a:solidFill>
                <a:latin typeface="Trebuchet MS" pitchFamily="34" charset="0"/>
              </a:rPr>
              <a:t>драчуны,</a:t>
            </a:r>
          </a:p>
          <a:p>
            <a:r>
              <a:rPr lang="ru-RU">
                <a:solidFill>
                  <a:schemeClr val="accent2"/>
                </a:solidFill>
                <a:latin typeface="Trebuchet MS" pitchFamily="34" charset="0"/>
              </a:rPr>
              <a:t>задиры,</a:t>
            </a:r>
          </a:p>
          <a:p>
            <a:r>
              <a:rPr lang="ru-RU">
                <a:solidFill>
                  <a:schemeClr val="accent2"/>
                </a:solidFill>
                <a:latin typeface="Trebuchet MS" pitchFamily="34" charset="0"/>
              </a:rPr>
              <a:t>воришки…</a:t>
            </a:r>
          </a:p>
          <a:p>
            <a:endParaRPr lang="ru-RU">
              <a:latin typeface="Trebuchet MS" pitchFamily="34" charset="0"/>
            </a:endParaRPr>
          </a:p>
          <a:p>
            <a:endParaRPr lang="ru-RU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9638" y="0"/>
            <a:ext cx="7286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7777163" y="2454275"/>
            <a:ext cx="203358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chemeClr val="accent2"/>
                </a:solidFill>
                <a:latin typeface="Trebuchet MS" pitchFamily="34" charset="0"/>
              </a:rPr>
              <a:t>Определи птицу по внешнему виду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7663" y="0"/>
            <a:ext cx="7286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263" y="847725"/>
            <a:ext cx="2193925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0450" y="892175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4313" y="892175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588" y="2811463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00450" y="277495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64313" y="2767013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6263" y="473075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Рисунок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00450" y="473075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38125" y="157163"/>
            <a:ext cx="86915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Отгадай семь загадок про птиц, впиши ответы в кроссворд.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 выделенных клетках ты сможешь прочитать ответ на восьмую загадку.</a:t>
            </a:r>
          </a:p>
        </p:txBody>
      </p:sp>
      <p:pic>
        <p:nvPicPr>
          <p:cNvPr id="43018" name="Рисунок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94438" y="4294188"/>
            <a:ext cx="2470150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Прямоугольник 1"/>
          <p:cNvSpPr>
            <a:spLocks noChangeArrowheads="1"/>
          </p:cNvSpPr>
          <p:nvPr/>
        </p:nvSpPr>
        <p:spPr bwMode="auto">
          <a:xfrm>
            <a:off x="214313" y="139700"/>
            <a:ext cx="8534400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accent2"/>
                </a:solidFill>
                <a:latin typeface="Trebuchet MS" pitchFamily="34" charset="0"/>
              </a:rPr>
              <a:t>Кроссворд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1.	Зимой на ветках яблоки!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	Скорей их собери!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	И вдруг вспорхнули яблоки,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	Ведь это… СНЕГИРИ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2.	Кто на ёлке, на суку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	Счёт ведёт «Ку-ку… Ку-ку»? – КУКУШКА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3.	Чик-чирик! К зёрнышкам прыг! Клюй, не робей! Кто это? - ВОРОБЕЙ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4.	На скале он строит дом.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	Разве жить не страшно в нём?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	Хоть кругом и красота,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	Но какая высота!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	Нет, хозяин не боится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	Со скалы крутой скатиться.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	Два могучие крыла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	У хозяина … ОРЛА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5.	И петь не поёт,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	И летать не летает…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	За что же тогда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	Его птицей считают? - СТРАУС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6.	Не дровосек, не плотник,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	А первый на селе работник. - ДЯТЕЛ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7.	Клохчет, квохчет,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	Детей созывает,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	Всех под крыло собирает. - КУРИЦА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8.	На шесте дворец,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	Во дворце певец, </a:t>
            </a:r>
          </a:p>
          <a:p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	А зовут его… СКВОРЕЦ</a:t>
            </a:r>
          </a:p>
        </p:txBody>
      </p:sp>
      <p:pic>
        <p:nvPicPr>
          <p:cNvPr id="4403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1513" y="2581275"/>
            <a:ext cx="5005387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263" y="847725"/>
            <a:ext cx="2193925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0450" y="892175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4313" y="892175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588" y="2811463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00450" y="277495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64313" y="2767013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6263" y="473075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Рисунок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00450" y="473075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38125" y="157163"/>
            <a:ext cx="86915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Отгадай семь загадок про птиц, впиши ответы в кроссворд.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 выделенных клетках ты сможешь прочитать ответ на восьмую загадку.</a:t>
            </a:r>
          </a:p>
        </p:txBody>
      </p:sp>
      <p:pic>
        <p:nvPicPr>
          <p:cNvPr id="45066" name="Рисунок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64313" y="4640263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8860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38388"/>
            <a:ext cx="381000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1563" y="20638"/>
            <a:ext cx="3143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8388" y="3116263"/>
            <a:ext cx="30384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8" y="3954463"/>
            <a:ext cx="37814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33725" y="136525"/>
            <a:ext cx="2817813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65613" y="3054350"/>
            <a:ext cx="29146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TextBox 8"/>
          <p:cNvSpPr txBox="1">
            <a:spLocks noChangeArrowheads="1"/>
          </p:cNvSpPr>
          <p:nvPr/>
        </p:nvSpPr>
        <p:spPr bwMode="auto">
          <a:xfrm>
            <a:off x="4265613" y="5359400"/>
            <a:ext cx="4883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accent2"/>
                </a:solidFill>
                <a:latin typeface="Trebuchet MS" pitchFamily="34" charset="0"/>
              </a:rPr>
              <a:t>Чайка, сова, аист, сова, аист, чайка, утка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2990850" cy="452437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Словно мышки, воробьи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Ползают по травке.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Что-то вкусное нашли –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Хватит для всей стайки.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Эти птички молодцы,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Людям помогают,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От жучков и червячков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Огород спасают.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И чирикают при том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Радостные песни.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Посмотрите! Как дружны!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Трудятся все вместе.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Автор: Светлана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Нехаева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38488" y="0"/>
            <a:ext cx="3360737" cy="452437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Возле дома, во дворе,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Я рассыпал крошки,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Сразу рядом воробей,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Скачет по дорожке.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Я спросил у воробья: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«Где сейчас твоя родня?»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Зимний двор, был гол и пуст,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Только вдруг, затрясся куст!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Зачирикал, засвистел,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Во все стороны взлетел!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Автор: Софья Лопатина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48450" y="415925"/>
            <a:ext cx="3368675" cy="369252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Воробей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О чём чирикал воробей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На ветке у окна?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О том, чтоб в гости поскорей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Пришла опять весна.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Ему насыпал я пшена,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Добавил отрубей.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Крылом мне машет у окна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Довольный воробей.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Автор: Мария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Лаврук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7108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6713" y="4533900"/>
            <a:ext cx="3240087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Прямоугольник 1"/>
          <p:cNvSpPr>
            <a:spLocks noChangeArrowheads="1"/>
          </p:cNvSpPr>
          <p:nvPr/>
        </p:nvSpPr>
        <p:spPr bwMode="auto">
          <a:xfrm>
            <a:off x="0" y="0"/>
            <a:ext cx="5724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Trebuchet MS" pitchFamily="34" charset="0"/>
            </a:endParaRPr>
          </a:p>
        </p:txBody>
      </p:sp>
      <p:sp>
        <p:nvSpPr>
          <p:cNvPr id="20482" name="Прямоугольник 3"/>
          <p:cNvSpPr>
            <a:spLocks noChangeArrowheads="1"/>
          </p:cNvSpPr>
          <p:nvPr/>
        </p:nvSpPr>
        <p:spPr bwMode="auto">
          <a:xfrm>
            <a:off x="5403850" y="0"/>
            <a:ext cx="3938588" cy="12001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Весёлой стайкой налетают </a:t>
            </a:r>
          </a:p>
          <a:p>
            <a:r>
              <a:rPr lang="ru-RU">
                <a:latin typeface="Trebuchet MS" pitchFamily="34" charset="0"/>
              </a:rPr>
              <a:t>— Сыпь больше крошек, не жалей! </a:t>
            </a:r>
          </a:p>
          <a:p>
            <a:r>
              <a:rPr lang="ru-RU">
                <a:latin typeface="Trebuchet MS" pitchFamily="34" charset="0"/>
              </a:rPr>
              <a:t>А зазевался — улетает </a:t>
            </a:r>
          </a:p>
          <a:p>
            <a:r>
              <a:rPr lang="ru-RU">
                <a:latin typeface="Trebuchet MS" pitchFamily="34" charset="0"/>
              </a:rPr>
              <a:t>С горбушкой в клюве … </a:t>
            </a:r>
          </a:p>
        </p:txBody>
      </p:sp>
      <p:sp>
        <p:nvSpPr>
          <p:cNvPr id="20483" name="Прямоугольник 4"/>
          <p:cNvSpPr>
            <a:spLocks noChangeArrowheads="1"/>
          </p:cNvSpPr>
          <p:nvPr/>
        </p:nvSpPr>
        <p:spPr bwMode="auto">
          <a:xfrm>
            <a:off x="157163" y="1177925"/>
            <a:ext cx="3262312" cy="12001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Скачет бойко по дорожке, </a:t>
            </a:r>
          </a:p>
          <a:p>
            <a:r>
              <a:rPr lang="ru-RU">
                <a:latin typeface="Trebuchet MS" pitchFamily="34" charset="0"/>
              </a:rPr>
              <a:t>Подбирает с земли крошки. </a:t>
            </a:r>
          </a:p>
          <a:p>
            <a:r>
              <a:rPr lang="ru-RU">
                <a:latin typeface="Trebuchet MS" pitchFamily="34" charset="0"/>
              </a:rPr>
              <a:t>Не боится голубей… </a:t>
            </a:r>
          </a:p>
          <a:p>
            <a:r>
              <a:rPr lang="ru-RU">
                <a:latin typeface="Trebuchet MS" pitchFamily="34" charset="0"/>
              </a:rPr>
              <a:t>Что за птичка? </a:t>
            </a:r>
          </a:p>
        </p:txBody>
      </p:sp>
      <p:sp>
        <p:nvSpPr>
          <p:cNvPr id="20484" name="Прямоугольник 5"/>
          <p:cNvSpPr>
            <a:spLocks noChangeArrowheads="1"/>
          </p:cNvSpPr>
          <p:nvPr/>
        </p:nvSpPr>
        <p:spPr bwMode="auto">
          <a:xfrm>
            <a:off x="6532563" y="1609725"/>
            <a:ext cx="3114675" cy="12001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Эта маленькая пташка </a:t>
            </a:r>
          </a:p>
          <a:p>
            <a:r>
              <a:rPr lang="ru-RU">
                <a:latin typeface="Trebuchet MS" pitchFamily="34" charset="0"/>
              </a:rPr>
              <a:t>Носит серую рубашку, </a:t>
            </a:r>
          </a:p>
          <a:p>
            <a:r>
              <a:rPr lang="ru-RU">
                <a:latin typeface="Trebuchet MS" pitchFamily="34" charset="0"/>
              </a:rPr>
              <a:t>Подбирает быстро крошки </a:t>
            </a:r>
          </a:p>
          <a:p>
            <a:r>
              <a:rPr lang="ru-RU">
                <a:latin typeface="Trebuchet MS" pitchFamily="34" charset="0"/>
              </a:rPr>
              <a:t>И спасается от кошки. </a:t>
            </a:r>
          </a:p>
        </p:txBody>
      </p:sp>
      <p:sp>
        <p:nvSpPr>
          <p:cNvPr id="20485" name="Прямоугольник 6"/>
          <p:cNvSpPr>
            <a:spLocks noChangeArrowheads="1"/>
          </p:cNvSpPr>
          <p:nvPr/>
        </p:nvSpPr>
        <p:spPr bwMode="auto">
          <a:xfrm>
            <a:off x="155575" y="2768600"/>
            <a:ext cx="2874963" cy="23082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Вот пернатый городской, </a:t>
            </a:r>
          </a:p>
          <a:p>
            <a:r>
              <a:rPr lang="ru-RU">
                <a:latin typeface="Trebuchet MS" pitchFamily="34" charset="0"/>
              </a:rPr>
              <a:t>Всюду жмется к людям. </a:t>
            </a:r>
          </a:p>
          <a:p>
            <a:r>
              <a:rPr lang="ru-RU">
                <a:latin typeface="Trebuchet MS" pitchFamily="34" charset="0"/>
              </a:rPr>
              <a:t>Мы голодною зимой </a:t>
            </a:r>
          </a:p>
          <a:p>
            <a:r>
              <a:rPr lang="ru-RU">
                <a:latin typeface="Trebuchet MS" pitchFamily="34" charset="0"/>
              </a:rPr>
              <a:t>С ним делиться будем, </a:t>
            </a:r>
          </a:p>
          <a:p>
            <a:r>
              <a:rPr lang="ru-RU">
                <a:latin typeface="Trebuchet MS" pitchFamily="34" charset="0"/>
              </a:rPr>
              <a:t>Просит серый озорник: </a:t>
            </a:r>
          </a:p>
          <a:p>
            <a:r>
              <a:rPr lang="ru-RU">
                <a:latin typeface="Trebuchet MS" pitchFamily="34" charset="0"/>
              </a:rPr>
              <a:t>«Дайте хлеба крошку! </a:t>
            </a:r>
          </a:p>
          <a:p>
            <a:r>
              <a:rPr lang="ru-RU">
                <a:latin typeface="Trebuchet MS" pitchFamily="34" charset="0"/>
              </a:rPr>
              <a:t>Я устал, чирик-чирик, </a:t>
            </a:r>
          </a:p>
          <a:p>
            <a:r>
              <a:rPr lang="ru-RU">
                <a:latin typeface="Trebuchet MS" pitchFamily="34" charset="0"/>
              </a:rPr>
              <a:t>И замерз немножко!» </a:t>
            </a:r>
          </a:p>
        </p:txBody>
      </p:sp>
      <p:sp>
        <p:nvSpPr>
          <p:cNvPr id="20486" name="Прямоугольник 7"/>
          <p:cNvSpPr>
            <a:spLocks noChangeArrowheads="1"/>
          </p:cNvSpPr>
          <p:nvPr/>
        </p:nvSpPr>
        <p:spPr bwMode="auto">
          <a:xfrm>
            <a:off x="7191375" y="3184525"/>
            <a:ext cx="2727325" cy="14779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Птичка-невеличка </a:t>
            </a:r>
          </a:p>
          <a:p>
            <a:r>
              <a:rPr lang="ru-RU">
                <a:latin typeface="Trebuchet MS" pitchFamily="34" charset="0"/>
              </a:rPr>
              <a:t>Ножки имеет, </a:t>
            </a:r>
          </a:p>
          <a:p>
            <a:r>
              <a:rPr lang="ru-RU">
                <a:latin typeface="Trebuchet MS" pitchFamily="34" charset="0"/>
              </a:rPr>
              <a:t>А ходить не умеет. </a:t>
            </a:r>
          </a:p>
          <a:p>
            <a:r>
              <a:rPr lang="ru-RU">
                <a:latin typeface="Trebuchet MS" pitchFamily="34" charset="0"/>
              </a:rPr>
              <a:t>Хочет сделать шажок — </a:t>
            </a:r>
          </a:p>
          <a:p>
            <a:r>
              <a:rPr lang="ru-RU">
                <a:latin typeface="Trebuchet MS" pitchFamily="34" charset="0"/>
              </a:rPr>
              <a:t>Получается прыжок. </a:t>
            </a:r>
          </a:p>
        </p:txBody>
      </p:sp>
      <p:sp>
        <p:nvSpPr>
          <p:cNvPr id="20487" name="Прямоугольник 8"/>
          <p:cNvSpPr>
            <a:spLocks noChangeArrowheads="1"/>
          </p:cNvSpPr>
          <p:nvPr/>
        </p:nvSpPr>
        <p:spPr bwMode="auto">
          <a:xfrm>
            <a:off x="209550" y="100013"/>
            <a:ext cx="3155950" cy="6477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Среди жирных голубей Скачет щуплый… </a:t>
            </a:r>
          </a:p>
        </p:txBody>
      </p:sp>
      <p:sp>
        <p:nvSpPr>
          <p:cNvPr id="20488" name="Прямоугольник 9"/>
          <p:cNvSpPr>
            <a:spLocks noChangeArrowheads="1"/>
          </p:cNvSpPr>
          <p:nvPr/>
        </p:nvSpPr>
        <p:spPr bwMode="auto">
          <a:xfrm>
            <a:off x="3394075" y="4271963"/>
            <a:ext cx="3138488" cy="23082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Он на дереве сидит, </a:t>
            </a:r>
          </a:p>
          <a:p>
            <a:r>
              <a:rPr lang="ru-RU">
                <a:latin typeface="Trebuchet MS" pitchFamily="34" charset="0"/>
              </a:rPr>
              <a:t>Чик-чирик всем говорит, </a:t>
            </a:r>
          </a:p>
          <a:p>
            <a:r>
              <a:rPr lang="ru-RU">
                <a:latin typeface="Trebuchet MS" pitchFamily="34" charset="0"/>
              </a:rPr>
              <a:t>Очень любит угощение, </a:t>
            </a:r>
          </a:p>
          <a:p>
            <a:r>
              <a:rPr lang="ru-RU">
                <a:latin typeface="Trebuchet MS" pitchFamily="34" charset="0"/>
              </a:rPr>
              <a:t>Просо, зёрнышки, печенье. </a:t>
            </a:r>
          </a:p>
          <a:p>
            <a:r>
              <a:rPr lang="ru-RU">
                <a:latin typeface="Trebuchet MS" pitchFamily="34" charset="0"/>
              </a:rPr>
              <a:t>Прыгает, а не идёт, </a:t>
            </a:r>
          </a:p>
          <a:p>
            <a:r>
              <a:rPr lang="ru-RU">
                <a:latin typeface="Trebuchet MS" pitchFamily="34" charset="0"/>
              </a:rPr>
              <a:t>Рядом с нами он живёт, </a:t>
            </a:r>
          </a:p>
          <a:p>
            <a:r>
              <a:rPr lang="ru-RU">
                <a:latin typeface="Trebuchet MS" pitchFamily="34" charset="0"/>
              </a:rPr>
              <a:t>Угадайте поскорей, </a:t>
            </a:r>
          </a:p>
          <a:p>
            <a:r>
              <a:rPr lang="ru-RU">
                <a:latin typeface="Trebuchet MS" pitchFamily="34" charset="0"/>
              </a:rPr>
              <a:t>Кто же это?… </a:t>
            </a:r>
          </a:p>
        </p:txBody>
      </p:sp>
      <p:pic>
        <p:nvPicPr>
          <p:cNvPr id="20489" name="Рисунок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2971800"/>
            <a:ext cx="43053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Рисунок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88600" y="5365750"/>
            <a:ext cx="187642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Рисунок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7438" y="5365750"/>
            <a:ext cx="2325687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2" name="AutoShape 2" descr="домовый Воробей, Воробей, птица"/>
          <p:cNvSpPr>
            <a:spLocks noChangeAspect="1" noChangeArrowheads="1"/>
          </p:cNvSpPr>
          <p:nvPr/>
        </p:nvSpPr>
        <p:spPr bwMode="auto">
          <a:xfrm>
            <a:off x="155575" y="-822325"/>
            <a:ext cx="2667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5" y="38100"/>
            <a:ext cx="91440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Известны памятники воробью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, сооружённые человеком в знак благодарности за помощь со стороны этой птицы в борьбе против насекомых-вредителей. Первый такой памятник был воздвигнут в середине XIX века в Бостоне. В 2003 году аналогичный монумент был установлен республиканской общественной организацией «Охрана птиц Беларуси» в городе Барановичи в рамках национальной кампании «Домовый воробей — птица 2003 года».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8130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27200"/>
            <a:ext cx="6754813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867525" y="2225675"/>
            <a:ext cx="2992438" cy="2862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Осенью 2003 года в городе Барановичи был открыт Памятник воробью. Его автором стал скульптор С.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Целюк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. Произведение находится в центре города, на бульваре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Хейнола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, между фонтаном и кинотеатром «Октябрь».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7513" y="5607050"/>
            <a:ext cx="1059656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Памятник выглядит как скульптура бронзового воробья, стоящая на пьедестале, высота которого достигает 1,5 метра. У подножия есть надпись на белорусском языке, которая означает, что 2003 год является годом домашнего воробья, которого манят не дальние страны, а Отечество. Скульптура не только увековечила память о птице, но и скрыла собой трубу.</a:t>
            </a:r>
          </a:p>
        </p:txBody>
      </p:sp>
      <p:pic>
        <p:nvPicPr>
          <p:cNvPr id="48133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7063" y="38100"/>
            <a:ext cx="3944937" cy="394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38" y="0"/>
            <a:ext cx="9959975" cy="67706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Самый известный и популярный конечно Питерский, обитающий на </a:t>
            </a:r>
            <a:r>
              <a:rPr lang="ru-RU" sz="1400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Фантанке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Чижик-Пыжик.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Установлен в 1994 году на реке Фонтанке рядом с 1-м Инженерным мостом, напротив дома № 12/1.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Недалеко от этого места, в доме № 6 по набережной Фонтанки, с 1835 по 1918 год располагалось Императорское училище правоведения, студенты которого носили мундиры зелёного цвета с жёлтыми петлицами и обшлагами. По широко распространённому мнению, за расцветку этого мундира, напоминавшую оперение чижа, студентов училища прозвали «чижиками-пыжиками», и именно о них была сочинена известная песенка: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Чижик-пыжик, где ты был?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На Фонтанке водку пил.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Выпил рюмку, выпил две —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Закружилось в голове.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	Памятник был разработан грузинским киносценаристом и кинорежиссёром </a:t>
            </a:r>
            <a:r>
              <a:rPr lang="ru-RU" sz="1400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Резо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400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Габриадзе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и является одним 	из самых маленьких памятников в Санкт-Петербурге.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	Его высота — 11 см, вес — около 5 кг. За время существования памятника его несколько раз похищали, но 	каждый раз скульптура усилиями граждан и правоохранительных органов возвращалась на место.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	Существует поверье, согласно которому, если загадать желание и попасть в Чижика-Пыжика монеткой, то 	желание обязательно сбудется.</a:t>
            </a:r>
          </a:p>
        </p:txBody>
      </p:sp>
      <p:pic>
        <p:nvPicPr>
          <p:cNvPr id="4915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4950" y="1833563"/>
            <a:ext cx="482758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53488" y="2249488"/>
            <a:ext cx="3281362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1238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г. Ульм, Германия.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Символ города Ульма, воробей, когда-то, согласно легенде, помог строителям города. Как гласит легенда, сначала незадачливые строители возвели ворота в город, тогда стало непонятно, как же пронести через них бревна для строительства? Пока они гадали, один заметил, что умная птичка-воробей проносит соломинки боком, а не поперек.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Строители тоже стали проносить бревна в ворота не поперек, а боком, и город Ульм был построен!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 благодарность жители города поставили памятник воробью, скульптура которого украшает крышу главного собора города.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На улицах города, на стенах его домов множество самых разных воробьев из камня и металла, порой весьма удивительных и забавных.</a:t>
            </a:r>
          </a:p>
        </p:txBody>
      </p:sp>
      <p:pic>
        <p:nvPicPr>
          <p:cNvPr id="5017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3150" y="2236788"/>
            <a:ext cx="6022975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48688" y="2051050"/>
            <a:ext cx="3643312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464675" cy="12303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г. Минск, Беларусь.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У входа на центральный рынок Минска воробей в кампании с доброй торговкой семечками радует людей. Автор </a:t>
            </a:r>
            <a:r>
              <a:rPr lang="ru-RU" sz="140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Олег Куприянов.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5120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0425" y="733425"/>
            <a:ext cx="5992813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7638" y="1358900"/>
            <a:ext cx="4424362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456738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г. Токио, Япония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Эта стайка токийских воробушков так же греют душу, как и минская тетушка с </a:t>
            </a:r>
            <a:r>
              <a:rPr lang="ru-RU" sz="1400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семками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. Совсем не памятник… скорее приятный нюанс города.</a:t>
            </a:r>
          </a:p>
        </p:txBody>
      </p:sp>
      <p:pic>
        <p:nvPicPr>
          <p:cNvPr id="5222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3925"/>
            <a:ext cx="8416925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6925" y="2578100"/>
            <a:ext cx="3775075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647238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г. Кемерово, Россия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Эта небольшая каменная лужа с отражающимся в ней небом и стаей огромных воробьев, «слетевшихся на водопой», находится в центре </a:t>
            </a:r>
            <a:r>
              <a:rPr lang="ru-RU" sz="1400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Кемерова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в сквере Театра для детей и молодежи. </a:t>
            </a:r>
          </a:p>
        </p:txBody>
      </p:sp>
      <p:pic>
        <p:nvPicPr>
          <p:cNvPr id="53250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3" y="1600200"/>
            <a:ext cx="4919662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1600200"/>
            <a:ext cx="4919663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Прямоугольник 5"/>
          <p:cNvSpPr>
            <a:spLocks noChangeArrowheads="1"/>
          </p:cNvSpPr>
          <p:nvPr/>
        </p:nvSpPr>
        <p:spPr bwMode="auto">
          <a:xfrm>
            <a:off x="601663" y="4640263"/>
            <a:ext cx="60960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3F7819"/>
                </a:solidFill>
                <a:latin typeface="Trebuchet MS" pitchFamily="34" charset="0"/>
              </a:rPr>
              <a:t>Это дипломная работа выпускницы Кемеровского государственного университета культуры и искусств Зульфии Якатовой, сделанная ею в подарок любимому театру. «Идея скульптуры в том, что люди в повседневных делах неба не видят. Но оно отражается во всем: в воде, в траве. В каждом из нас есть небо».</a:t>
            </a:r>
          </a:p>
        </p:txBody>
      </p:sp>
      <p:pic>
        <p:nvPicPr>
          <p:cNvPr id="53253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51938" y="3817938"/>
            <a:ext cx="3040062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456738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Сингапур -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город-государство, расположенный на островах в Юго-Восточной Азии.</a:t>
            </a:r>
            <a:b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На берегу реки Сингапур стоит тоже памятник воробью. Шокировал честно говоря. Бройлерный такой воробей. Не типичный. «Восток дело тонкое»…</a:t>
            </a:r>
          </a:p>
        </p:txBody>
      </p:sp>
      <p:pic>
        <p:nvPicPr>
          <p:cNvPr id="542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3925"/>
            <a:ext cx="4810125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0125" y="923925"/>
            <a:ext cx="6424613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456738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г. Калининград, Красная улица, Россия</a:t>
            </a:r>
          </a:p>
        </p:txBody>
      </p:sp>
      <p:pic>
        <p:nvPicPr>
          <p:cNvPr id="55298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401638"/>
            <a:ext cx="4900612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438" y="4256088"/>
            <a:ext cx="3386137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9825" y="4256088"/>
            <a:ext cx="3392488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7563" y="3900488"/>
            <a:ext cx="4941887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9350" y="47625"/>
            <a:ext cx="54927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5088"/>
            <a:ext cx="7051675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Скульптура воробья появилась в Усолье. Возле здания централизованной бухгалтерии появилась скульптура воробья, причем умного воробья, считающего на счетах. Такой подарок к юбилею Усолья подготовил коллектив централизованной бухгалтерии. Идея принадлежала директору Ольги Левиной. </a:t>
            </a:r>
          </a:p>
        </p:txBody>
      </p:sp>
      <p:pic>
        <p:nvPicPr>
          <p:cNvPr id="5632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1203325"/>
            <a:ext cx="6831013" cy="564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1675" y="0"/>
            <a:ext cx="5140325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7446963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Кстати, это не первая юбилейная скульптура воробья в Усолье. Именно такой воробей появился и на территории художественной школы в июне. Скульптуру выполнили  преподаватели школы- Оксана Михайловна </a:t>
            </a:r>
            <a:r>
              <a:rPr lang="ru-RU" sz="1400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Швыдкова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,  Валерий Анатольевич </a:t>
            </a:r>
            <a:r>
              <a:rPr lang="ru-RU" sz="1400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Клыпин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  <p:pic>
        <p:nvPicPr>
          <p:cNvPr id="5734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8" y="1200150"/>
            <a:ext cx="6475412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53238" y="2928938"/>
            <a:ext cx="3213100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Почему воробей?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Потому что это веселая, оптимистично настроенная, умная, дружелюбная птица, которая может выжить в любых условиях сибирского климата, никогда не унывает, что бы ни произошло.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493713"/>
            <a:ext cx="11028362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-7938" y="0"/>
            <a:ext cx="9415463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Домо́вый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воробе́й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(лат.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Passer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domesticus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) — наиболее распространённый вид из рода настоящих воробьёв (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Passer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) семейства воробьиных (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Passeridae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). Одна из самых известных птиц, обитающая по соседству с жилищем человека (отсюда её видовое название «домовый») и хорошо узнаваемая как по внешнему виду, так и по характерному чириканью.</a:t>
            </a:r>
          </a:p>
        </p:txBody>
      </p:sp>
      <p:pic>
        <p:nvPicPr>
          <p:cNvPr id="2150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31263" y="973138"/>
            <a:ext cx="2347912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1"/>
          <p:cNvSpPr txBox="1">
            <a:spLocks noChangeArrowheads="1"/>
          </p:cNvSpPr>
          <p:nvPr/>
        </p:nvSpPr>
        <p:spPr bwMode="auto">
          <a:xfrm>
            <a:off x="981075" y="296863"/>
            <a:ext cx="5724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u="sng">
                <a:latin typeface="Trebuchet MS" pitchFamily="34" charset="0"/>
                <a:hlinkClick r:id="rId2"/>
              </a:rPr>
              <a:t>https://www.youtube.com/watch?v=Uf4Q1Pf0mOY</a:t>
            </a:r>
            <a:r>
              <a:rPr lang="ru-RU">
                <a:latin typeface="Trebuchet MS" pitchFamily="34" charset="0"/>
              </a:rPr>
              <a:t>	</a:t>
            </a:r>
          </a:p>
          <a:p>
            <a:endParaRPr lang="ru-RU">
              <a:latin typeface="Trebuchet MS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02050" y="942975"/>
            <a:ext cx="379253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Исчезновение воробьёв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6075" y="1404938"/>
            <a:ext cx="9779000" cy="39703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Основная причина: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благоустройство городов, особенно частый покос газонов, уничтожающий среду обитания насекомых — основной пищи, которой воробьи кормят своих птенцов;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болезни, вызванные высоким содержанием пестицидов в злаках;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исчезновение мест гнездования в городах из-за их реконструкции;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уменьшение зелёных городских зон и уничтожение деревьев и кустарников, что опять-таки ведёт к гибели насекомых, необходимых для выкармливания птенцов;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Перепелятник,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дербник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 то же время в Австралии численность завезённых из Старого Света воробьёв постоянно растёт, что грозит серьёзно нарушить экологический баланс на континенте.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 связи с этим в этой стране практикуется отстрел диких воробьёв, но особого успеха он не приносит.</a:t>
            </a:r>
          </a:p>
        </p:txBody>
      </p:sp>
      <p:pic>
        <p:nvPicPr>
          <p:cNvPr id="5837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32563" y="5159375"/>
            <a:ext cx="2370137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6750" y="0"/>
            <a:ext cx="39052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Прямоугольник 1"/>
          <p:cNvSpPr>
            <a:spLocks noChangeArrowheads="1"/>
          </p:cNvSpPr>
          <p:nvPr/>
        </p:nvSpPr>
        <p:spPr bwMode="auto">
          <a:xfrm>
            <a:off x="157163" y="-5481638"/>
            <a:ext cx="10107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1938" y="0"/>
            <a:ext cx="48164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Интересные факты о воробьях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2588" y="733425"/>
            <a:ext cx="8275637" cy="61245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 России обитает лишь два вида этих птиц — полевой и домовой воробьи.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Самые маленькие из воробьёв, корольки, и вовсе весят по 10-12 грамм.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Всего на Земле обитает около миллиарда воробьёв.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Как и сороки, воробьи склонны к воровству разных мелких предметов.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Теоретически воробьи способны жить лет по десять, но на самом деле большинство из них не переживает и одной зимы.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 время полёта сердце воробья сокращается до 1000 раз в минуту.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Рядом с людьми воробьи живут уже около 10000 лет.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Долго находиться в воздухе воробьи не могут — они обычно устают за 15-20 минут непрерывного полёта.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Воробьи часто образуют пару на всю жизнь.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Без еды воробей сможет протянуть не дольше двух дней, так как на полёты он тратит огромное количество энергии.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По земле воробьи передвигаются короткими прыжками, так как их короткие лапки не приспособлены для ходьбы.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Воробьи откладывают яйца 2-3 раза в год, в зависимости от того, в насколько тёплых краях они живут.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Птенцы воробьёв начинают летать через 10 дней после появления на свет.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 Северной Америке раньше не было воробьёв — их завезли туда из Великобритании в 1960 году, чтобы эти птицы помогли справиться с заполонившими поля гусеницами.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Нормальная температура тела этой птички составляет 44 градуса.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Воробьи видят мир в розовых оттенках, что довольно необычно, так как обычно животные имеют чёрно-белое зрение. Хотя ящерицы, например, видят мир оранжевым.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 шее воробья в два раза больше позвонков, чем в шее жирафа.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Сильный испуг вполне может убить воробья, вызвав разрыв сердца.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 холодное время года воробьи </a:t>
            </a:r>
            <a:r>
              <a:rPr lang="ru-RU" sz="1400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кучкуются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и сбиваются в кучки в гнёздах, чтобы было теплее.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 целью чистки перьев летом воробьи купаются в песке, а зимой — в снегу.</a:t>
            </a:r>
          </a:p>
        </p:txBody>
      </p:sp>
      <p:pic>
        <p:nvPicPr>
          <p:cNvPr id="5939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8413" y="1322388"/>
            <a:ext cx="4573587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31763"/>
            <a:ext cx="7543800" cy="668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Прямоугольник 1"/>
          <p:cNvSpPr>
            <a:spLocks noChangeArrowheads="1"/>
          </p:cNvSpPr>
          <p:nvPr/>
        </p:nvSpPr>
        <p:spPr bwMode="auto">
          <a:xfrm>
            <a:off x="403225" y="15875"/>
            <a:ext cx="4383088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Bef>
                <a:spcPts val="200"/>
              </a:spcBef>
            </a:pPr>
            <a:r>
              <a:rPr lang="ru-RU" sz="3200" b="1">
                <a:solidFill>
                  <a:schemeClr val="accent2"/>
                </a:solidFill>
                <a:latin typeface="Trebuchet MS" pitchFamily="34" charset="0"/>
                <a:cs typeface="Times New Roman" pitchFamily="18" charset="0"/>
              </a:rPr>
              <a:t>Кроссворд про птиц</a:t>
            </a:r>
          </a:p>
          <a:p>
            <a:pPr algn="ctr">
              <a:lnSpc>
                <a:spcPct val="107000"/>
              </a:lnSpc>
              <a:spcBef>
                <a:spcPts val="200"/>
              </a:spcBef>
            </a:pPr>
            <a:r>
              <a:rPr lang="ru-RU" b="1">
                <a:solidFill>
                  <a:srgbClr val="008080"/>
                </a:solidFill>
                <a:latin typeface="Trebuchet MS" pitchFamily="34" charset="0"/>
                <a:cs typeface="Times New Roman" pitchFamily="18" charset="0"/>
              </a:rPr>
              <a:t>Загадки про птиц</a:t>
            </a:r>
            <a:endParaRPr lang="ru-RU" b="1">
              <a:solidFill>
                <a:srgbClr val="1F4D78"/>
              </a:solidFill>
              <a:latin typeface="Trebuchet MS" pitchFamily="34" charset="0"/>
              <a:cs typeface="Times New Roman" pitchFamily="18" charset="0"/>
            </a:endParaRPr>
          </a:p>
          <a:p>
            <a:pPr algn="ctr"/>
            <a:r>
              <a:rPr lang="ru-RU" b="1">
                <a:solidFill>
                  <a:srgbClr val="008080"/>
                </a:solidFill>
                <a:latin typeface="Trebuchet MS" pitchFamily="34" charset="0"/>
                <a:cs typeface="Times New Roman" pitchFamily="18" charset="0"/>
              </a:rPr>
              <a:t>для слов по горизонтали</a:t>
            </a:r>
            <a:endParaRPr lang="ru-RU">
              <a:latin typeface="Trebuchet MS" pitchFamily="34" charset="0"/>
              <a:cs typeface="Times New Roman" pitchFamily="18" charset="0"/>
            </a:endParaRPr>
          </a:p>
          <a:p>
            <a:r>
              <a:rPr lang="ru-RU">
                <a:solidFill>
                  <a:srgbClr val="FF6600"/>
                </a:solidFill>
                <a:latin typeface="Trebuchet MS" pitchFamily="34" charset="0"/>
                <a:cs typeface="Times New Roman" pitchFamily="18" charset="0"/>
              </a:rPr>
              <a:t>1.</a:t>
            </a:r>
            <a:endParaRPr lang="ru-RU">
              <a:latin typeface="Trebuchet MS" pitchFamily="34" charset="0"/>
              <a:cs typeface="Times New Roman" pitchFamily="18" charset="0"/>
            </a:endParaRP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Кто плывет по небу клином</a:t>
            </a: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Средь осенней тишины?</a:t>
            </a: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И пригоркам, и долинам</a:t>
            </a: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Кто курлычет с вышины?</a:t>
            </a:r>
          </a:p>
          <a:p>
            <a:r>
              <a:rPr lang="ru-RU">
                <a:solidFill>
                  <a:srgbClr val="FF6600"/>
                </a:solidFill>
                <a:latin typeface="Trebuchet MS" pitchFamily="34" charset="0"/>
                <a:cs typeface="Times New Roman" pitchFamily="18" charset="0"/>
              </a:rPr>
              <a:t>3.</a:t>
            </a:r>
            <a:endParaRPr lang="ru-RU">
              <a:latin typeface="Trebuchet MS" pitchFamily="34" charset="0"/>
              <a:cs typeface="Times New Roman" pitchFamily="18" charset="0"/>
            </a:endParaRP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Непоседа пестрая, птица длиннохвостая,</a:t>
            </a: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Птица говорливая, самая болтливая.</a:t>
            </a:r>
          </a:p>
          <a:p>
            <a:r>
              <a:rPr lang="ru-RU">
                <a:solidFill>
                  <a:srgbClr val="FF6600"/>
                </a:solidFill>
                <a:latin typeface="Trebuchet MS" pitchFamily="34" charset="0"/>
                <a:cs typeface="Times New Roman" pitchFamily="18" charset="0"/>
              </a:rPr>
              <a:t>4.</a:t>
            </a:r>
            <a:endParaRPr lang="ru-RU">
              <a:latin typeface="Trebuchet MS" pitchFamily="34" charset="0"/>
              <a:cs typeface="Times New Roman" pitchFamily="18" charset="0"/>
            </a:endParaRP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Маленький мальчишка в сером пальтишке</a:t>
            </a: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По дворам шныряет, крошки собирает.</a:t>
            </a:r>
          </a:p>
          <a:p>
            <a:r>
              <a:rPr lang="ru-RU">
                <a:solidFill>
                  <a:srgbClr val="FF6600"/>
                </a:solidFill>
                <a:latin typeface="Trebuchet MS" pitchFamily="34" charset="0"/>
                <a:cs typeface="Times New Roman" pitchFamily="18" charset="0"/>
              </a:rPr>
              <a:t>5.</a:t>
            </a:r>
            <a:endParaRPr lang="ru-RU">
              <a:latin typeface="Trebuchet MS" pitchFamily="34" charset="0"/>
              <a:cs typeface="Times New Roman" pitchFamily="18" charset="0"/>
            </a:endParaRP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Есть на дереве дворец,</a:t>
            </a: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Во дворце живет…</a:t>
            </a:r>
          </a:p>
          <a:p>
            <a:r>
              <a:rPr lang="ru-RU">
                <a:solidFill>
                  <a:srgbClr val="FF6600"/>
                </a:solidFill>
                <a:latin typeface="Trebuchet MS" pitchFamily="34" charset="0"/>
                <a:cs typeface="Times New Roman" pitchFamily="18" charset="0"/>
              </a:rPr>
              <a:t>7.</a:t>
            </a:r>
            <a:endParaRPr lang="ru-RU">
              <a:latin typeface="Trebuchet MS" pitchFamily="34" charset="0"/>
              <a:cs typeface="Times New Roman" pitchFamily="18" charset="0"/>
            </a:endParaRP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Черный жилет, красный берет,</a:t>
            </a: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Нос как топор, хвост как упор.</a:t>
            </a:r>
          </a:p>
        </p:txBody>
      </p:sp>
      <p:sp>
        <p:nvSpPr>
          <p:cNvPr id="61442" name="Прямоугольник 3"/>
          <p:cNvSpPr>
            <a:spLocks noChangeArrowheads="1"/>
          </p:cNvSpPr>
          <p:nvPr/>
        </p:nvSpPr>
        <p:spPr bwMode="auto">
          <a:xfrm>
            <a:off x="4910138" y="196850"/>
            <a:ext cx="6096000" cy="673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Bef>
                <a:spcPts val="200"/>
              </a:spcBef>
            </a:pPr>
            <a:r>
              <a:rPr lang="ru-RU" b="1">
                <a:solidFill>
                  <a:srgbClr val="008080"/>
                </a:solidFill>
                <a:latin typeface="Trebuchet MS" pitchFamily="34" charset="0"/>
                <a:cs typeface="Times New Roman" pitchFamily="18" charset="0"/>
              </a:rPr>
              <a:t>Загадки про птиц</a:t>
            </a:r>
            <a:endParaRPr lang="ru-RU" b="1">
              <a:solidFill>
                <a:srgbClr val="1F4D78"/>
              </a:solidFill>
              <a:latin typeface="Trebuchet MS" pitchFamily="34" charset="0"/>
              <a:cs typeface="Times New Roman" pitchFamily="18" charset="0"/>
            </a:endParaRPr>
          </a:p>
          <a:p>
            <a:pPr algn="ctr"/>
            <a:r>
              <a:rPr lang="ru-RU" b="1">
                <a:solidFill>
                  <a:srgbClr val="008080"/>
                </a:solidFill>
                <a:latin typeface="Trebuchet MS" pitchFamily="34" charset="0"/>
                <a:cs typeface="Times New Roman" pitchFamily="18" charset="0"/>
              </a:rPr>
              <a:t>для слов по вертикали</a:t>
            </a:r>
            <a:endParaRPr lang="ru-RU">
              <a:latin typeface="Trebuchet MS" pitchFamily="34" charset="0"/>
              <a:cs typeface="Times New Roman" pitchFamily="18" charset="0"/>
            </a:endParaRPr>
          </a:p>
          <a:p>
            <a:r>
              <a:rPr lang="ru-RU">
                <a:solidFill>
                  <a:srgbClr val="FF6600"/>
                </a:solidFill>
                <a:latin typeface="Trebuchet MS" pitchFamily="34" charset="0"/>
                <a:cs typeface="Times New Roman" pitchFamily="18" charset="0"/>
              </a:rPr>
              <a:t>1.</a:t>
            </a:r>
            <a:endParaRPr lang="ru-RU">
              <a:latin typeface="Trebuchet MS" pitchFamily="34" charset="0"/>
              <a:cs typeface="Times New Roman" pitchFamily="18" charset="0"/>
            </a:endParaRP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В чаще не гнездится серенькая птица,</a:t>
            </a: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А живет на воле, прямо в чистом поле.</a:t>
            </a: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К солнцу подымается – песней заливается.</a:t>
            </a:r>
          </a:p>
          <a:p>
            <a:r>
              <a:rPr lang="ru-RU">
                <a:solidFill>
                  <a:srgbClr val="FF6600"/>
                </a:solidFill>
                <a:latin typeface="Trebuchet MS" pitchFamily="34" charset="0"/>
                <a:cs typeface="Times New Roman" pitchFamily="18" charset="0"/>
              </a:rPr>
              <a:t>2.</a:t>
            </a:r>
            <a:endParaRPr lang="ru-RU">
              <a:latin typeface="Trebuchet MS" pitchFamily="34" charset="0"/>
              <a:cs typeface="Times New Roman" pitchFamily="18" charset="0"/>
            </a:endParaRP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У меня, у быстрокрылой,</a:t>
            </a: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Хвостик острый, точно вилы.</a:t>
            </a: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Я из глины дом леплю,</a:t>
            </a: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Мошек на лету ловлю.</a:t>
            </a:r>
          </a:p>
          <a:p>
            <a:r>
              <a:rPr lang="ru-RU">
                <a:solidFill>
                  <a:srgbClr val="FF6600"/>
                </a:solidFill>
                <a:latin typeface="Trebuchet MS" pitchFamily="34" charset="0"/>
                <a:cs typeface="Times New Roman" pitchFamily="18" charset="0"/>
              </a:rPr>
              <a:t>3.</a:t>
            </a:r>
            <a:endParaRPr lang="ru-RU">
              <a:latin typeface="Trebuchet MS" pitchFamily="34" charset="0"/>
              <a:cs typeface="Times New Roman" pitchFamily="18" charset="0"/>
            </a:endParaRP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На вид неказист,</a:t>
            </a:r>
            <a:r>
              <a:rPr lang="en-US">
                <a:latin typeface="Trebuchet MS" pitchFamily="34" charset="0"/>
                <a:cs typeface="Times New Roman" pitchFamily="18" charset="0"/>
              </a:rPr>
              <a:t> </a:t>
            </a:r>
            <a:r>
              <a:rPr lang="ru-RU">
                <a:latin typeface="Trebuchet MS" pitchFamily="34" charset="0"/>
                <a:cs typeface="Times New Roman" pitchFamily="18" charset="0"/>
              </a:rPr>
              <a:t>зато голосист.</a:t>
            </a:r>
          </a:p>
          <a:p>
            <a:r>
              <a:rPr lang="ru-RU">
                <a:solidFill>
                  <a:srgbClr val="FF6600"/>
                </a:solidFill>
                <a:latin typeface="Trebuchet MS" pitchFamily="34" charset="0"/>
                <a:cs typeface="Times New Roman" pitchFamily="18" charset="0"/>
              </a:rPr>
              <a:t>5.</a:t>
            </a:r>
            <a:endParaRPr lang="ru-RU">
              <a:latin typeface="Trebuchet MS" pitchFamily="34" charset="0"/>
              <a:cs typeface="Times New Roman" pitchFamily="18" charset="0"/>
            </a:endParaRP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Всю ночь летает –</a:t>
            </a: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Мышей добывает.</a:t>
            </a: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А станет светло –</a:t>
            </a: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Спать летит в дупло.</a:t>
            </a:r>
          </a:p>
          <a:p>
            <a:r>
              <a:rPr lang="ru-RU">
                <a:solidFill>
                  <a:srgbClr val="FF6600"/>
                </a:solidFill>
                <a:latin typeface="Trebuchet MS" pitchFamily="34" charset="0"/>
                <a:cs typeface="Times New Roman" pitchFamily="18" charset="0"/>
              </a:rPr>
              <a:t>6.</a:t>
            </a:r>
            <a:endParaRPr lang="ru-RU">
              <a:latin typeface="Trebuchet MS" pitchFamily="34" charset="0"/>
              <a:cs typeface="Times New Roman" pitchFamily="18" charset="0"/>
            </a:endParaRP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Шлеп да шлеп по воде –</a:t>
            </a: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Ходит, серая, весь день.</a:t>
            </a: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Будь хоть зной, хоть непогода, –</a:t>
            </a:r>
          </a:p>
          <a:p>
            <a:r>
              <a:rPr lang="ru-RU">
                <a:latin typeface="Trebuchet MS" pitchFamily="34" charset="0"/>
                <a:cs typeface="Times New Roman" pitchFamily="18" charset="0"/>
              </a:rPr>
              <a:t>Жить не может без болота.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>
                <a:latin typeface="Calibri" pitchFamily="34" charset="0"/>
                <a:ea typeface="Calibri" pitchFamily="34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57588" y="65088"/>
            <a:ext cx="35083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Поговорки о воробьях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4613" y="525463"/>
            <a:ext cx="8691562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/>
          <a:p>
            <a:pPr marL="342900" indent="-342900" defTabSz="914400" eaLnBrk="0" hangingPunct="0">
              <a:buFont typeface="+mj-lt"/>
              <a:buAutoNum type="arabicPeriod"/>
              <a:defRPr/>
            </a:pPr>
            <a:r>
              <a:rPr lang="ru-RU" altLang="ru-RU" dirty="0">
                <a:latin typeface="+mn-lt"/>
                <a:cs typeface="+mn-cs"/>
              </a:rPr>
              <a:t>Слово — не воробей: вылетит — не поймаешь.</a:t>
            </a:r>
          </a:p>
          <a:p>
            <a:pPr marL="342900" indent="-342900" defTabSz="914400" eaLnBrk="0" hangingPunct="0">
              <a:buFont typeface="+mj-lt"/>
              <a:buAutoNum type="arabicPeriod"/>
              <a:defRPr/>
            </a:pPr>
            <a:r>
              <a:rPr lang="ru-RU" altLang="ru-RU" dirty="0">
                <a:latin typeface="+mn-lt"/>
                <a:cs typeface="+mn-cs"/>
              </a:rPr>
              <a:t>Слово не воробей. Вылетит — береги скворечник!</a:t>
            </a:r>
          </a:p>
          <a:p>
            <a:pPr marL="342900" indent="-342900" defTabSz="914400" eaLnBrk="0" hangingPunct="0">
              <a:buFont typeface="+mj-lt"/>
              <a:buAutoNum type="arabicPeriod"/>
              <a:defRPr/>
            </a:pPr>
            <a:r>
              <a:rPr lang="ru-RU" altLang="ru-RU" dirty="0">
                <a:latin typeface="+mn-lt"/>
                <a:cs typeface="+mn-cs"/>
              </a:rPr>
              <a:t>Слово не воробей, не поймаешь за хвост.</a:t>
            </a:r>
          </a:p>
          <a:p>
            <a:pPr marL="342900" indent="-342900" defTabSz="914400" eaLnBrk="0" hangingPunct="0">
              <a:buFont typeface="+mj-lt"/>
              <a:buAutoNum type="arabicPeriod"/>
              <a:defRPr/>
            </a:pPr>
            <a:r>
              <a:rPr lang="ru-RU" altLang="ru-RU" dirty="0">
                <a:latin typeface="+mn-lt"/>
                <a:cs typeface="+mn-cs"/>
              </a:rPr>
              <a:t>По воробьям из пушки не стреляют.</a:t>
            </a:r>
          </a:p>
          <a:p>
            <a:pPr marL="342900" indent="-342900" defTabSz="914400" eaLnBrk="0" hangingPunct="0">
              <a:buFont typeface="+mj-lt"/>
              <a:buAutoNum type="arabicPeriod"/>
              <a:defRPr/>
            </a:pPr>
            <a:r>
              <a:rPr lang="ru-RU" altLang="ru-RU" dirty="0">
                <a:latin typeface="+mn-lt"/>
                <a:cs typeface="+mn-cs"/>
              </a:rPr>
              <a:t>В моей </a:t>
            </a:r>
            <a:r>
              <a:rPr lang="ru-RU" altLang="ru-RU" dirty="0" err="1">
                <a:latin typeface="+mn-lt"/>
                <a:cs typeface="+mn-cs"/>
              </a:rPr>
              <a:t>коробьи</a:t>
            </a:r>
            <a:r>
              <a:rPr lang="ru-RU" altLang="ru-RU" dirty="0">
                <a:latin typeface="+mn-lt"/>
                <a:cs typeface="+mn-cs"/>
              </a:rPr>
              <a:t> завелись воробьи.</a:t>
            </a:r>
          </a:p>
          <a:p>
            <a:pPr marL="342900" indent="-342900" defTabSz="914400" eaLnBrk="0" hangingPunct="0">
              <a:buFont typeface="+mj-lt"/>
              <a:buAutoNum type="arabicPeriod"/>
              <a:defRPr/>
            </a:pPr>
            <a:r>
              <a:rPr lang="ru-RU" altLang="ru-RU" dirty="0">
                <a:latin typeface="+mn-lt"/>
                <a:cs typeface="+mn-cs"/>
              </a:rPr>
              <a:t>Индюшки от воробья не распознает.</a:t>
            </a:r>
          </a:p>
          <a:p>
            <a:pPr marL="342900" indent="-342900" defTabSz="914400" eaLnBrk="0" hangingPunct="0">
              <a:buFont typeface="+mj-lt"/>
              <a:buAutoNum type="arabicPeriod"/>
              <a:defRPr/>
            </a:pPr>
            <a:r>
              <a:rPr lang="ru-RU" altLang="ru-RU" dirty="0">
                <a:latin typeface="+mn-lt"/>
                <a:cs typeface="+mn-cs"/>
              </a:rPr>
              <a:t>Женщина не воробей — залетит не прокормишь.</a:t>
            </a:r>
          </a:p>
          <a:p>
            <a:pPr marL="342900" indent="-342900" defTabSz="914400" eaLnBrk="0" hangingPunct="0">
              <a:buFont typeface="+mj-lt"/>
              <a:buAutoNum type="arabicPeriod"/>
              <a:defRPr/>
            </a:pPr>
            <a:r>
              <a:rPr lang="ru-RU" altLang="ru-RU" dirty="0">
                <a:latin typeface="+mn-lt"/>
                <a:cs typeface="+mn-cs"/>
              </a:rPr>
              <a:t>И воробей на кошку чирикает.</a:t>
            </a:r>
          </a:p>
          <a:p>
            <a:pPr marL="342900" indent="-342900" defTabSz="914400" eaLnBrk="0" hangingPunct="0">
              <a:buFont typeface="+mj-lt"/>
              <a:buAutoNum type="arabicPeriod"/>
              <a:defRPr/>
            </a:pPr>
            <a:r>
              <a:rPr lang="ru-RU" altLang="ru-RU" dirty="0">
                <a:latin typeface="+mn-lt"/>
                <a:cs typeface="+mn-cs"/>
              </a:rPr>
              <a:t>Андрей—воробей на коне катался, руки—ноги поломал, без трусов остался.</a:t>
            </a:r>
          </a:p>
          <a:p>
            <a:pPr marL="342900" indent="-342900" defTabSz="914400" eaLnBrk="0" hangingPunct="0">
              <a:buFont typeface="+mj-lt"/>
              <a:buAutoNum type="arabicPeriod"/>
              <a:defRPr/>
            </a:pPr>
            <a:r>
              <a:rPr lang="ru-RU" altLang="ru-RU" dirty="0">
                <a:latin typeface="+mn-lt"/>
                <a:cs typeface="+mn-cs"/>
              </a:rPr>
              <a:t>Андрей, воробей, не летай на реку, не клюй песку, не тупи носку: </a:t>
            </a:r>
          </a:p>
          <a:p>
            <a:pPr defTabSz="914400" eaLnBrk="0" hangingPunct="0">
              <a:defRPr/>
            </a:pPr>
            <a:r>
              <a:rPr lang="ru-RU" altLang="ru-RU" dirty="0">
                <a:latin typeface="+mn-lt"/>
                <a:cs typeface="+mn-cs"/>
              </a:rPr>
              <a:t>пригодится носок на овсяный колосок.</a:t>
            </a:r>
          </a:p>
          <a:p>
            <a:pPr defTabSz="914400" eaLnBrk="0" hangingPunct="0">
              <a:defRPr/>
            </a:pPr>
            <a:r>
              <a:rPr lang="ru-RU" altLang="ru-RU" dirty="0">
                <a:latin typeface="+mn-lt"/>
                <a:cs typeface="+mn-cs"/>
              </a:rPr>
              <a:t>11. Сова пожирает воробья.</a:t>
            </a:r>
          </a:p>
          <a:p>
            <a:pPr defTabSz="914400" eaLnBrk="0" hangingPunct="0">
              <a:defRPr/>
            </a:pPr>
            <a:r>
              <a:rPr lang="ru-RU" altLang="ru-RU" dirty="0">
                <a:latin typeface="+mn-lt"/>
                <a:cs typeface="+mn-cs"/>
              </a:rPr>
              <a:t>12.Сам с воробья, а сердце с кошку.</a:t>
            </a:r>
          </a:p>
          <a:p>
            <a:pPr defTabSz="914400" eaLnBrk="0" hangingPunct="0">
              <a:defRPr/>
            </a:pPr>
            <a:r>
              <a:rPr lang="ru-RU" altLang="ru-RU" dirty="0">
                <a:latin typeface="+mn-lt"/>
                <a:cs typeface="+mn-cs"/>
              </a:rPr>
              <a:t>13.Капля — воробью глотка нет, а камень долбит.</a:t>
            </a:r>
          </a:p>
          <a:p>
            <a:pPr defTabSz="914400" eaLnBrk="0" hangingPunct="0">
              <a:defRPr/>
            </a:pPr>
            <a:endParaRPr lang="ru-RU" altLang="ru-RU" dirty="0">
              <a:latin typeface="Arial" panose="020B0604020202020204" pitchFamily="34" charset="0"/>
              <a:cs typeface="+mn-cs"/>
            </a:endParaRPr>
          </a:p>
          <a:p>
            <a:pPr defTabSz="914400" eaLnBrk="0" hangingPunct="0">
              <a:defRPr/>
            </a:pPr>
            <a:endParaRPr lang="ru-RU" altLang="ru-RU" dirty="0">
              <a:latin typeface="+mn-lt"/>
              <a:cs typeface="+mn-cs"/>
            </a:endParaRPr>
          </a:p>
        </p:txBody>
      </p:sp>
      <p:pic>
        <p:nvPicPr>
          <p:cNvPr id="62467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6588" y="3343275"/>
            <a:ext cx="34290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57588" y="65088"/>
            <a:ext cx="37877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Пословицы про воробья</a:t>
            </a:r>
          </a:p>
        </p:txBody>
      </p:sp>
      <p:sp>
        <p:nvSpPr>
          <p:cNvPr id="63490" name="Прямоугольник 3"/>
          <p:cNvSpPr>
            <a:spLocks noChangeArrowheads="1"/>
          </p:cNvSpPr>
          <p:nvPr/>
        </p:nvSpPr>
        <p:spPr bwMode="auto">
          <a:xfrm>
            <a:off x="165100" y="525463"/>
            <a:ext cx="7529513" cy="3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>
                <a:latin typeface="Trebuchet MS" pitchFamily="34" charset="0"/>
                <a:cs typeface="Times New Roman" pitchFamily="18" charset="0"/>
              </a:rPr>
              <a:t>1. Вор воробей домосед, а люди не хвалят.</a:t>
            </a:r>
            <a:endParaRPr lang="ru-RU"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>
                <a:latin typeface="Trebuchet MS" pitchFamily="34" charset="0"/>
                <a:cs typeface="Times New Roman" pitchFamily="18" charset="0"/>
              </a:rPr>
              <a:t>2. Воробьи гомонят — гнёзда завивают.</a:t>
            </a:r>
            <a:endParaRPr lang="ru-RU">
              <a:latin typeface="Trebuchet MS" pitchFamily="34" charset="0"/>
              <a:cs typeface="Calibri" pitchFamily="34" charset="0"/>
            </a:endParaRPr>
          </a:p>
          <a:p>
            <a:pPr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>
                <a:latin typeface="Trebuchet MS" pitchFamily="34" charset="0"/>
                <a:cs typeface="Times New Roman" pitchFamily="18" charset="0"/>
              </a:rPr>
              <a:t>3. Жид как воробей, — где бы ни сел, там и наестся.</a:t>
            </a:r>
            <a:endParaRPr lang="ru-RU">
              <a:latin typeface="Trebuchet MS" pitchFamily="34" charset="0"/>
              <a:cs typeface="Calibri" pitchFamily="34" charset="0"/>
            </a:endParaRPr>
          </a:p>
          <a:p>
            <a:pPr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>
                <a:latin typeface="Trebuchet MS" pitchFamily="34" charset="0"/>
                <a:cs typeface="Times New Roman" pitchFamily="18" charset="0"/>
              </a:rPr>
              <a:t>4. Из пушки по воробьям не бьют.</a:t>
            </a:r>
            <a:endParaRPr lang="ru-RU">
              <a:latin typeface="Trebuchet MS" pitchFamily="34" charset="0"/>
              <a:cs typeface="Calibri" pitchFamily="34" charset="0"/>
            </a:endParaRPr>
          </a:p>
          <a:p>
            <a:pPr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>
                <a:latin typeface="Trebuchet MS" pitchFamily="34" charset="0"/>
                <a:cs typeface="Times New Roman" pitchFamily="18" charset="0"/>
              </a:rPr>
              <a:t>5. Где просо, там и воробей.</a:t>
            </a:r>
            <a:endParaRPr lang="ru-RU">
              <a:latin typeface="Trebuchet MS" pitchFamily="34" charset="0"/>
              <a:cs typeface="Calibri" pitchFamily="34" charset="0"/>
            </a:endParaRPr>
          </a:p>
          <a:p>
            <a:pPr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>
                <a:latin typeface="Trebuchet MS" pitchFamily="34" charset="0"/>
                <a:cs typeface="Times New Roman" pitchFamily="18" charset="0"/>
              </a:rPr>
              <a:t>6. Одного воробья на двенадцать блюд не разложишь.</a:t>
            </a:r>
            <a:endParaRPr lang="ru-RU">
              <a:latin typeface="Trebuchet MS" pitchFamily="34" charset="0"/>
              <a:cs typeface="Calibri" pitchFamily="34" charset="0"/>
            </a:endParaRPr>
          </a:p>
          <a:p>
            <a:pPr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>
                <a:latin typeface="Trebuchet MS" pitchFamily="34" charset="0"/>
                <a:cs typeface="Times New Roman" pitchFamily="18" charset="0"/>
              </a:rPr>
              <a:t>7. Гороховое чучело, воронье пугало, поставить да воробьев пугать.</a:t>
            </a:r>
            <a:endParaRPr lang="ru-RU">
              <a:latin typeface="Trebuchet MS" pitchFamily="34" charset="0"/>
              <a:cs typeface="Calibri" pitchFamily="34" charset="0"/>
            </a:endParaRPr>
          </a:p>
          <a:p>
            <a:pPr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>
                <a:latin typeface="Trebuchet MS" pitchFamily="34" charset="0"/>
                <a:cs typeface="Times New Roman" pitchFamily="18" charset="0"/>
              </a:rPr>
              <a:t>8. У него силы — на быка, а работы — на воробья. </a:t>
            </a:r>
            <a:endParaRPr lang="ru-RU">
              <a:latin typeface="Trebuchet MS" pitchFamily="34" charset="0"/>
              <a:cs typeface="Calibri" pitchFamily="34" charset="0"/>
            </a:endParaRPr>
          </a:p>
          <a:p>
            <a:pPr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>
                <a:latin typeface="Trebuchet MS" pitchFamily="34" charset="0"/>
                <a:cs typeface="Times New Roman" pitchFamily="18" charset="0"/>
              </a:rPr>
              <a:t>9. В добру пору воробью ненастье, коли стреха под боком</a:t>
            </a:r>
            <a:endParaRPr lang="ru-RU">
              <a:latin typeface="Trebuchet MS" pitchFamily="34" charset="0"/>
              <a:cs typeface="Calibri" pitchFamily="34" charset="0"/>
            </a:endParaRPr>
          </a:p>
          <a:p>
            <a:pPr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>
                <a:latin typeface="Trebuchet MS" pitchFamily="34" charset="0"/>
                <a:cs typeface="Times New Roman" pitchFamily="18" charset="0"/>
              </a:rPr>
              <a:t>10.Осенью и воробей богат.</a:t>
            </a:r>
          </a:p>
          <a:p>
            <a:pPr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>
                <a:latin typeface="Trebuchet MS" pitchFamily="34" charset="0"/>
                <a:cs typeface="Calibri" pitchFamily="34" charset="0"/>
              </a:rPr>
              <a:t>11.</a:t>
            </a:r>
            <a:r>
              <a:rPr lang="ru-RU">
                <a:latin typeface="Trebuchet MS" pitchFamily="34" charset="0"/>
                <a:cs typeface="Times New Roman" pitchFamily="18" charset="0"/>
              </a:rPr>
              <a:t>Осенью и у воробья пир.</a:t>
            </a:r>
            <a:endParaRPr lang="ru-RU">
              <a:latin typeface="Trebuchet MS" pitchFamily="34" charset="0"/>
              <a:cs typeface="Calibri" pitchFamily="34" charset="0"/>
            </a:endParaRPr>
          </a:p>
          <a:p>
            <a:pPr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>
                <a:latin typeface="Trebuchet MS" pitchFamily="34" charset="0"/>
                <a:cs typeface="Times New Roman" pitchFamily="18" charset="0"/>
              </a:rPr>
              <a:t>12.Не робей, воробей.</a:t>
            </a:r>
            <a:endParaRPr lang="ru-RU">
              <a:latin typeface="Trebuchet MS" pitchFamily="34" charset="0"/>
              <a:cs typeface="Calibri" pitchFamily="34" charset="0"/>
            </a:endParaRPr>
          </a:p>
          <a:p>
            <a:pPr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>
                <a:latin typeface="Trebuchet MS" pitchFamily="34" charset="0"/>
                <a:cs typeface="Times New Roman" pitchFamily="18" charset="0"/>
              </a:rPr>
              <a:t>13.Воробьи до ста лет прыгают.</a:t>
            </a:r>
            <a:endParaRPr lang="ru-RU">
              <a:latin typeface="Trebuchet MS" pitchFamily="34" charset="0"/>
              <a:cs typeface="Calibri" pitchFamily="34" charset="0"/>
            </a:endParaRPr>
          </a:p>
        </p:txBody>
      </p:sp>
      <p:pic>
        <p:nvPicPr>
          <p:cNvPr id="6349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0038" y="3244850"/>
            <a:ext cx="5140325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875"/>
            <a:ext cx="4605338" cy="203041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Синантро́пные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органи́змы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синантро́пы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— животные (не одомашненные), растения и микроорганизмы, образ жизни которых связан с человеком и его жильём, например тараканы, комнатные мухи, домовые мыши, постельные клопы, фараоновы муравьи.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3375" y="4138613"/>
            <a:ext cx="7224713" cy="92392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Птенцовые птицы — птицы, птенцы которых вылупляются из яйца несформированными, голыми, слепыми и беспомощными.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Они долго остаются в гнезде.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8525" y="5859463"/>
            <a:ext cx="6096000" cy="92233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Выводковые — это птицы, чьи птенцы способны видеть, слышать, бегать и самостоятельно питаться почти сразу после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вылупления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из яйца. </a:t>
            </a:r>
          </a:p>
        </p:txBody>
      </p:sp>
      <p:pic>
        <p:nvPicPr>
          <p:cNvPr id="6451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94525" y="5110163"/>
            <a:ext cx="2867025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Box 9"/>
          <p:cNvSpPr txBox="1">
            <a:spLocks noChangeArrowheads="1"/>
          </p:cNvSpPr>
          <p:nvPr/>
        </p:nvSpPr>
        <p:spPr bwMode="auto">
          <a:xfrm>
            <a:off x="8001000" y="6413500"/>
            <a:ext cx="1069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</a:rPr>
              <a:t>цыплята</a:t>
            </a:r>
          </a:p>
        </p:txBody>
      </p:sp>
      <p:pic>
        <p:nvPicPr>
          <p:cNvPr id="64518" name="Рисунок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0" y="5116513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TextBox 11"/>
          <p:cNvSpPr txBox="1">
            <a:spLocks noChangeArrowheads="1"/>
          </p:cNvSpPr>
          <p:nvPr/>
        </p:nvSpPr>
        <p:spPr bwMode="auto">
          <a:xfrm>
            <a:off x="10436225" y="6413500"/>
            <a:ext cx="1225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</a:rPr>
              <a:t>страусята</a:t>
            </a:r>
          </a:p>
        </p:txBody>
      </p:sp>
      <p:sp>
        <p:nvSpPr>
          <p:cNvPr id="64520" name="Прямоугольник 12"/>
          <p:cNvSpPr>
            <a:spLocks noChangeArrowheads="1"/>
          </p:cNvSpPr>
          <p:nvPr/>
        </p:nvSpPr>
        <p:spPr bwMode="auto">
          <a:xfrm>
            <a:off x="8001000" y="3248025"/>
            <a:ext cx="3819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</a:rPr>
              <a:t>Птенцы кошачьего пересмешника</a:t>
            </a:r>
          </a:p>
        </p:txBody>
      </p:sp>
      <p:pic>
        <p:nvPicPr>
          <p:cNvPr id="64521" name="Рисунок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5550" y="356235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Рисунок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0" y="3560763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3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838" y="2311400"/>
            <a:ext cx="29337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41525" y="2397125"/>
            <a:ext cx="1665288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5" name="Рисунок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46475" y="2444750"/>
            <a:ext cx="2909888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6" name="Рисунок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905875" y="-11113"/>
            <a:ext cx="3286125" cy="328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7" name="Рисунок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43650" y="1338263"/>
            <a:ext cx="24288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41938" y="12700"/>
            <a:ext cx="2827337" cy="1446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НОВЫЕ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ПОНЯТИЯ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9663" y="98425"/>
            <a:ext cx="32353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Вопросы у эко-уроку: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5475" y="955675"/>
            <a:ext cx="9190038" cy="4524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Какие два вида воробья обитают в России?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Почему воробей называется домовым?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Чем отличается самец от самки?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Откуда произошло слово «воробей»?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Кто такие синантропы?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Чем питаются воробьи?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Сколько раз в год размножаются воробьи?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Сколько яиц обычно в гнезде?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Чем птенцовые птицы отличаются от выводковых?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Какую пользу для человека приносят воробьи?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Могут ли воробьи нанести вред человеку?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Каковы причины исчезновения воробьев?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Зачем воробьи купаются в песке?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Сколько может находится воробей в воздухе без отдыха?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Что послужило экологической катастрофой в Китае в 60-х годах прошлого века?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65539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08825" y="1228725"/>
            <a:ext cx="508317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863" y="123825"/>
            <a:ext cx="8239125" cy="41544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Загадки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Загадки - обманки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Ребусы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Стихи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Памятники воробью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Воробьи в живописи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Воробьи в литературно-художественных произведениях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Домовый и полевой воробьи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Неприязнь к воробьям со стороны сельских жителей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и работников элеваторов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/>
                </a:solidFill>
                <a:latin typeface="+mn-lt"/>
                <a:cs typeface="+mn-cs"/>
              </a:rPr>
              <a:t>«Общество друзей воробьев» в Новом Свете</a:t>
            </a:r>
          </a:p>
        </p:txBody>
      </p:sp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522288" y="4895850"/>
            <a:ext cx="53721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Trebuchet MS" pitchFamily="34" charset="0"/>
              </a:rPr>
              <a:t>Александр Рыбников</a:t>
            </a:r>
          </a:p>
          <a:p>
            <a:r>
              <a:rPr lang="ru-RU" sz="1600">
                <a:latin typeface="Trebuchet MS" pitchFamily="34" charset="0"/>
              </a:rPr>
              <a:t>проект "ПЛАНЕТА РЕБУСОВ" - 7000 авторских ребусов - для развития детей, родителям и педагогам. (</a:t>
            </a:r>
            <a:r>
              <a:rPr lang="ru-RU" sz="1600">
                <a:latin typeface="Trebuchet MS" pitchFamily="34" charset="0"/>
                <a:hlinkClick r:id="rId2"/>
              </a:rPr>
              <a:t>www.planetarebusov.com</a:t>
            </a:r>
            <a:r>
              <a:rPr lang="ru-RU" sz="1600">
                <a:latin typeface="Trebuchet MS" pitchFamily="34" charset="0"/>
              </a:rPr>
              <a:t>) </a:t>
            </a:r>
            <a:br>
              <a:rPr lang="ru-RU" sz="1600">
                <a:latin typeface="Trebuchet MS" pitchFamily="34" charset="0"/>
              </a:rPr>
            </a:br>
            <a:r>
              <a:rPr lang="ru-RU" sz="1600">
                <a:latin typeface="Trebuchet MS" pitchFamily="34" charset="0"/>
              </a:rPr>
              <a:t>Дарю созданные книги читателям библиотеки. </a:t>
            </a:r>
            <a:br>
              <a:rPr lang="ru-RU" sz="1600">
                <a:latin typeface="Trebuchet MS" pitchFamily="34" charset="0"/>
              </a:rPr>
            </a:br>
            <a:r>
              <a:rPr lang="ru-RU" sz="1600">
                <a:latin typeface="Trebuchet MS" pitchFamily="34" charset="0"/>
              </a:rPr>
              <a:t>ПОДАРОК ОТ АВТОРА - скачать книги - (</a:t>
            </a:r>
            <a:r>
              <a:rPr lang="ru-RU" sz="1600">
                <a:latin typeface="Trebuchet MS" pitchFamily="34" charset="0"/>
                <a:hlinkClick r:id="rId3"/>
              </a:rPr>
              <a:t>https://planetarebusov.com/knigi-v-podarok/</a:t>
            </a:r>
            <a:r>
              <a:rPr lang="ru-RU" sz="1600">
                <a:latin typeface="Trebuchet MS" pitchFamily="34" charset="0"/>
              </a:rPr>
              <a:t>) </a:t>
            </a:r>
          </a:p>
        </p:txBody>
      </p:sp>
      <p:pic>
        <p:nvPicPr>
          <p:cNvPr id="6656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0638" y="4278313"/>
            <a:ext cx="1449387" cy="257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8788" y="3571875"/>
            <a:ext cx="32861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1363" y="5946775"/>
            <a:ext cx="275272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Сакаи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Хоицу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. Бамбук и воробей. До 1828 года.</a:t>
            </a:r>
          </a:p>
        </p:txBody>
      </p:sp>
      <p:pic>
        <p:nvPicPr>
          <p:cNvPr id="6758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038" y="638175"/>
            <a:ext cx="4086225" cy="519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41363" y="0"/>
            <a:ext cx="32575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Воробьи в живописи</a:t>
            </a:r>
          </a:p>
        </p:txBody>
      </p:sp>
      <p:pic>
        <p:nvPicPr>
          <p:cNvPr id="67588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8325" y="1820863"/>
            <a:ext cx="5497513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378325" y="5668963"/>
            <a:ext cx="6096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Беднов Виктор Андреевич. Воробушки. Холст, масло. 64х89. 1973. Мордовский республиканский музей изобразительных искусств имени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С.Д.Эрьзи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78325" y="230188"/>
            <a:ext cx="5454650" cy="1477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Воробьи в живописном искусстве довольно частый сюжет. Они вездесущи и практически всегда на глазах у человека. Картины с изображением этой птички могут украсить любой жилой и общественный интерьер.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69850"/>
            <a:ext cx="5629275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189538" y="673100"/>
            <a:ext cx="6096000" cy="31384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Бытует мнение, что птица названа 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«воробей» из-за привычки отнимать 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еду у других птиц и воровать ее у людей 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(от созвучного выражения «вора бей»). 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Это мнение имеет право на существование, 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но все же относится к разряду народного истолкования.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У исследователей же существует 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две точки зрения на происхождение 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слова «воробей». 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839788" y="4378325"/>
            <a:ext cx="76279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F7819"/>
                </a:solidFill>
                <a:latin typeface="Trebuchet MS" pitchFamily="34" charset="0"/>
              </a:rPr>
              <a:t>Согласно первой, оно является со временем изменившемся древнеславянским словом «горобец», что означало «рябой». </a:t>
            </a:r>
            <a:endParaRPr lang="en-US">
              <a:solidFill>
                <a:srgbClr val="3F7819"/>
              </a:solidFill>
              <a:latin typeface="Trebuchet MS" pitchFamily="34" charset="0"/>
            </a:endParaRPr>
          </a:p>
          <a:p>
            <a:endParaRPr lang="en-US">
              <a:solidFill>
                <a:srgbClr val="3F7819"/>
              </a:solidFill>
              <a:latin typeface="Trebuchet MS" pitchFamily="34" charset="0"/>
            </a:endParaRPr>
          </a:p>
          <a:p>
            <a:r>
              <a:rPr lang="ru-RU">
                <a:solidFill>
                  <a:srgbClr val="3F7819"/>
                </a:solidFill>
                <a:latin typeface="Trebuchet MS" pitchFamily="34" charset="0"/>
              </a:rPr>
              <a:t>Согласно второй, слово имеет звукоподражательную основу. То есть люди называли птиц в зависимости от звуков, которые те издавали. Считается, что несохранившееся слово «ворк» является основой для таких слов, связанных со звуками, как «ворчать», «ворковать», а также «воробей».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54263" y="46038"/>
            <a:ext cx="567055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Почему воробья назвали воробьем?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73575" cy="578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11163" y="5789613"/>
            <a:ext cx="4062412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Джордж Эдвардс. Воробей. Бумага, гуашь. 29х22. Йельский центр британского искусства.</a:t>
            </a:r>
          </a:p>
        </p:txBody>
      </p:sp>
      <p:pic>
        <p:nvPicPr>
          <p:cNvPr id="6861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9163" y="0"/>
            <a:ext cx="5686425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729163" y="5800725"/>
            <a:ext cx="6096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Козьминых Юрий Яковлевич. Воробушки. Холст, масло. 95,5х95. 1975. Курганский областной художественный музей.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075" y="-9525"/>
            <a:ext cx="4176713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46075" y="5984875"/>
            <a:ext cx="4613275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Лунев Николай Андреевич. Воробьи на веточках. Бумага, акварель. 28,7х20. 1973.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Венёвский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краеведческий музей.</a:t>
            </a:r>
          </a:p>
        </p:txBody>
      </p:sp>
      <p:pic>
        <p:nvPicPr>
          <p:cNvPr id="6963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4338" y="-9525"/>
            <a:ext cx="3748087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49838" y="5981700"/>
            <a:ext cx="6096000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Франсуа-Николя Мартине.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Воробьи на крыше.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Национальная библиотека Франции.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9900" y="5915025"/>
            <a:ext cx="5057775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Петров Юрий Дмитриевич. Дворник Семёнов в стае воробьёв. Холст, масло. 97х64. Тамбовская областная картинная галерея.</a:t>
            </a:r>
          </a:p>
        </p:txBody>
      </p:sp>
      <p:pic>
        <p:nvPicPr>
          <p:cNvPr id="7065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0"/>
            <a:ext cx="37592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Box 3"/>
          <p:cNvSpPr txBox="1">
            <a:spLocks noChangeArrowheads="1"/>
          </p:cNvSpPr>
          <p:nvPr/>
        </p:nvSpPr>
        <p:spPr bwMode="auto">
          <a:xfrm>
            <a:off x="6705600" y="1524000"/>
            <a:ext cx="1579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</a:rPr>
              <a:t>Развить тему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863" y="123825"/>
            <a:ext cx="8353425" cy="41544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Воробьи в литературно-художественных произведениях.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Неприязнь к воробьям со стороны сельских жителей.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«Общество друзей воробьев» в Новом Свете.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Памятники воробью.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Воробьи в живописи.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Домовый и полевой воробьи.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Загадки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Загадки - обманки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Ребусы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Стихи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1682" name="TextBox 1"/>
          <p:cNvSpPr txBox="1">
            <a:spLocks noChangeArrowheads="1"/>
          </p:cNvSpPr>
          <p:nvPr/>
        </p:nvSpPr>
        <p:spPr bwMode="auto">
          <a:xfrm>
            <a:off x="522288" y="4895850"/>
            <a:ext cx="53721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Trebuchet MS" pitchFamily="34" charset="0"/>
              </a:rPr>
              <a:t>Александр Рыбников</a:t>
            </a:r>
          </a:p>
          <a:p>
            <a:r>
              <a:rPr lang="ru-RU" sz="1600">
                <a:latin typeface="Trebuchet MS" pitchFamily="34" charset="0"/>
              </a:rPr>
              <a:t>проект "ПЛАНЕТА РЕБУСОВ" - 7000 авторских ребусов - для развития детей, родителям и педагогам. (</a:t>
            </a:r>
            <a:r>
              <a:rPr lang="ru-RU" sz="1600">
                <a:latin typeface="Trebuchet MS" pitchFamily="34" charset="0"/>
                <a:hlinkClick r:id="rId2"/>
              </a:rPr>
              <a:t>www.planetarebusov.com</a:t>
            </a:r>
            <a:r>
              <a:rPr lang="ru-RU" sz="1600">
                <a:latin typeface="Trebuchet MS" pitchFamily="34" charset="0"/>
              </a:rPr>
              <a:t>) </a:t>
            </a:r>
            <a:br>
              <a:rPr lang="ru-RU" sz="1600">
                <a:latin typeface="Trebuchet MS" pitchFamily="34" charset="0"/>
              </a:rPr>
            </a:br>
            <a:r>
              <a:rPr lang="ru-RU" sz="1600">
                <a:latin typeface="Trebuchet MS" pitchFamily="34" charset="0"/>
              </a:rPr>
              <a:t>Дарю созданные книги читателям библиотеки. </a:t>
            </a:r>
            <a:br>
              <a:rPr lang="ru-RU" sz="1600">
                <a:latin typeface="Trebuchet MS" pitchFamily="34" charset="0"/>
              </a:rPr>
            </a:br>
            <a:r>
              <a:rPr lang="ru-RU" sz="1600">
                <a:latin typeface="Trebuchet MS" pitchFamily="34" charset="0"/>
              </a:rPr>
              <a:t>ПОДАРОК ОТ АВТОРА - скачать книги - (</a:t>
            </a:r>
            <a:r>
              <a:rPr lang="ru-RU" sz="1600">
                <a:latin typeface="Trebuchet MS" pitchFamily="34" charset="0"/>
                <a:hlinkClick r:id="rId3"/>
              </a:rPr>
              <a:t>https://planetarebusov.com/knigi-v-podarok/</a:t>
            </a:r>
            <a:r>
              <a:rPr lang="ru-RU" sz="1600">
                <a:latin typeface="Trebuchet MS" pitchFamily="34" charset="0"/>
              </a:rPr>
              <a:t>) </a:t>
            </a:r>
          </a:p>
        </p:txBody>
      </p:sp>
      <p:pic>
        <p:nvPicPr>
          <p:cNvPr id="7168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1838" y="1663700"/>
            <a:ext cx="1949450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65900" y="1231900"/>
            <a:ext cx="562610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8038" y="439738"/>
            <a:ext cx="76200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6" name="Прямоугольник 2"/>
          <p:cNvSpPr>
            <a:spLocks noChangeArrowheads="1"/>
          </p:cNvSpPr>
          <p:nvPr/>
        </p:nvSpPr>
        <p:spPr bwMode="auto">
          <a:xfrm>
            <a:off x="552450" y="6211888"/>
            <a:ext cx="609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accent2"/>
                </a:solidFill>
                <a:latin typeface="Trebuchet MS" pitchFamily="34" charset="0"/>
              </a:rPr>
              <a:t>На снимке: Домовый (слева) и полевой воробьи часто соседствуют друг с другом</a:t>
            </a:r>
          </a:p>
        </p:txBody>
      </p:sp>
      <p:sp>
        <p:nvSpPr>
          <p:cNvPr id="72707" name="TextBox 3"/>
          <p:cNvSpPr txBox="1">
            <a:spLocks noChangeArrowheads="1"/>
          </p:cNvSpPr>
          <p:nvPr/>
        </p:nvSpPr>
        <p:spPr bwMode="auto">
          <a:xfrm>
            <a:off x="3013075" y="69850"/>
            <a:ext cx="3208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accent2"/>
                </a:solidFill>
                <a:latin typeface="Trebuchet MS" pitchFamily="34" charset="0"/>
              </a:rPr>
              <a:t>Домовой и полевой воробьи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Заголовок 1"/>
          <p:cNvSpPr>
            <a:spLocks noGrp="1"/>
          </p:cNvSpPr>
          <p:nvPr>
            <p:ph type="title"/>
          </p:nvPr>
        </p:nvSpPr>
        <p:spPr>
          <a:xfrm>
            <a:off x="561975" y="0"/>
            <a:ext cx="8596313" cy="1320800"/>
          </a:xfrm>
        </p:spPr>
        <p:txBody>
          <a:bodyPr/>
          <a:lstStyle/>
          <a:p>
            <a:pPr algn="ctr" eaLnBrk="1" hangingPunct="1"/>
            <a:r>
              <a:rPr lang="ru-RU" b="1" smtClean="0"/>
              <a:t>А каким будет Ваш воробей?</a:t>
            </a:r>
          </a:p>
        </p:txBody>
      </p:sp>
      <p:pic>
        <p:nvPicPr>
          <p:cNvPr id="7373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" y="898525"/>
            <a:ext cx="3328988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0963" y="89535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100" y="3138488"/>
            <a:ext cx="3944938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3250" y="3138488"/>
            <a:ext cx="2517775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4238" y="3138488"/>
            <a:ext cx="23907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Рисунок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375" y="895350"/>
            <a:ext cx="293528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6" name="TextBox 10"/>
          <p:cNvSpPr txBox="1">
            <a:spLocks noChangeArrowheads="1"/>
          </p:cNvSpPr>
          <p:nvPr/>
        </p:nvSpPr>
        <p:spPr bwMode="auto">
          <a:xfrm>
            <a:off x="341313" y="5305425"/>
            <a:ext cx="8374062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Trebuchet MS" pitchFamily="34" charset="0"/>
              </a:rPr>
              <a:t>Ждем информацию о проведенном Вами мероприятии </a:t>
            </a:r>
          </a:p>
          <a:p>
            <a:r>
              <a:rPr lang="ru-RU" sz="2000" b="1">
                <a:latin typeface="Trebuchet MS" pitchFamily="34" charset="0"/>
              </a:rPr>
              <a:t>по адресу электронной почты: </a:t>
            </a:r>
            <a:r>
              <a:rPr lang="en-US" sz="2000" b="1">
                <a:latin typeface="Trebuchet MS" pitchFamily="34" charset="0"/>
                <a:hlinkClick r:id="rId8"/>
              </a:rPr>
              <a:t>http://ecology.pskovlib.ru/kontakty</a:t>
            </a:r>
            <a:endParaRPr lang="ru-RU" sz="2000" b="1">
              <a:latin typeface="Trebuchet MS" pitchFamily="34" charset="0"/>
            </a:endParaRPr>
          </a:p>
          <a:p>
            <a:r>
              <a:rPr lang="ru-RU" sz="2000" b="1">
                <a:latin typeface="Trebuchet MS" pitchFamily="34" charset="0"/>
              </a:rPr>
              <a:t>или в ВК: </a:t>
            </a:r>
            <a:r>
              <a:rPr lang="en-US" sz="2000" b="1">
                <a:latin typeface="Trebuchet MS" pitchFamily="34" charset="0"/>
                <a:hlinkClick r:id="rId9"/>
              </a:rPr>
              <a:t>https://vk.com/ecolog2018</a:t>
            </a:r>
            <a:endParaRPr lang="ru-RU" sz="2000" b="1">
              <a:latin typeface="Trebuchet MS" pitchFamily="34" charset="0"/>
            </a:endParaRPr>
          </a:p>
          <a:p>
            <a:endParaRPr lang="ru-RU" b="1">
              <a:latin typeface="Trebuchet MS" pitchFamily="34" charset="0"/>
            </a:endParaRPr>
          </a:p>
          <a:p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91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4" name="TextBox 2"/>
          <p:cNvSpPr txBox="1">
            <a:spLocks noChangeArrowheads="1"/>
          </p:cNvSpPr>
          <p:nvPr/>
        </p:nvSpPr>
        <p:spPr bwMode="auto">
          <a:xfrm>
            <a:off x="2428875" y="73025"/>
            <a:ext cx="7400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latin typeface="Trebuchet MS" pitchFamily="34" charset="0"/>
              </a:rPr>
              <a:t>До новых радостных встреч!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69850"/>
            <a:ext cx="5629275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543550" y="1817688"/>
            <a:ext cx="4202113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Господин Даль в своём "Толковом словаре" привёл "воробьиные" синонимы: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Воробка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, воробьиха,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воробыш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, воробышек,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воробойка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, воробьёнок,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воробьёныш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, малый воробышек, воробьиный птенец.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1175" y="4716463"/>
            <a:ext cx="8402638" cy="20304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 России в народе воробьёв называют – "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жидрики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". Сохранились предания о том, почему воробьи передвигается по земле прыжками, а не ходят, как галки и вороны. Поверье гласит, воробей своим подлым чириканьем выдал спрятанного от преследователей Иисуса Христа. Потом таскал и подавал гвозди, которыми распяли сына Бога, а затем чирикал громко, тем самым подавая знак палачам, что Иисус ещё живой и нужно его дальше мучить. Поэтому Бог наказал воробьёв и сделал им невидимые путы для лапок.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65450" y="90488"/>
            <a:ext cx="4087813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Почему воробей прыгает?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3085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Прямоугольник 3"/>
          <p:cNvSpPr>
            <a:spLocks noChangeArrowheads="1"/>
          </p:cNvSpPr>
          <p:nvPr/>
        </p:nvSpPr>
        <p:spPr bwMode="auto">
          <a:xfrm>
            <a:off x="2682875" y="106363"/>
            <a:ext cx="2847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</a:rPr>
              <a:t>Самец домового воробья</a:t>
            </a:r>
          </a:p>
        </p:txBody>
      </p:sp>
      <p:pic>
        <p:nvPicPr>
          <p:cNvPr id="2457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0850" y="3678238"/>
            <a:ext cx="4757738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Прямоугольник 5"/>
          <p:cNvSpPr>
            <a:spLocks noChangeArrowheads="1"/>
          </p:cNvSpPr>
          <p:nvPr/>
        </p:nvSpPr>
        <p:spPr bwMode="auto">
          <a:xfrm>
            <a:off x="7458075" y="3779838"/>
            <a:ext cx="2830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</a:rPr>
              <a:t>Самка домового воробья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2925" y="4078288"/>
            <a:ext cx="4581525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Длина тела составляет 14—18 см, масса — 21—37 г.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Общая окраска оперения — сверху коричневато-бурая, снизу беловатая или серая. Щёки белые. Крылья с желтовато-белой поперечной полосой. Самец отличается от самки наличием большого чёрного пятна («галстука»), охватывающего подбородок, горло, зоб и верхнюю часть груди, а также тёмно-серым (а не тёмно-бурым) верхом головы.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10250" y="2944813"/>
            <a:ext cx="4043363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У самки голова и горло серые, а над глазом имеется бледная серо-жёлтая полоса.</a:t>
            </a:r>
          </a:p>
        </p:txBody>
      </p:sp>
      <p:pic>
        <p:nvPicPr>
          <p:cNvPr id="24583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6075" y="39688"/>
            <a:ext cx="393065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Прямоугольник 1"/>
          <p:cNvSpPr>
            <a:spLocks noChangeArrowheads="1"/>
          </p:cNvSpPr>
          <p:nvPr/>
        </p:nvSpPr>
        <p:spPr bwMode="auto">
          <a:xfrm>
            <a:off x="5530850" y="0"/>
            <a:ext cx="60960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accent2"/>
                </a:solidFill>
                <a:latin typeface="Trebuchet MS" pitchFamily="34" charset="0"/>
              </a:rPr>
              <a:t>О чём поют воробушки</a:t>
            </a:r>
          </a:p>
          <a:p>
            <a:r>
              <a:rPr lang="ru-RU">
                <a:solidFill>
                  <a:schemeClr val="accent2"/>
                </a:solidFill>
                <a:latin typeface="Trebuchet MS" pitchFamily="34" charset="0"/>
              </a:rPr>
              <a:t>В последний день зимы?</a:t>
            </a:r>
          </a:p>
          <a:p>
            <a:r>
              <a:rPr lang="ru-RU">
                <a:solidFill>
                  <a:schemeClr val="accent2"/>
                </a:solidFill>
                <a:latin typeface="Trebuchet MS" pitchFamily="34" charset="0"/>
              </a:rPr>
              <a:t>— Мы выжили, мы дожили,</a:t>
            </a:r>
          </a:p>
          <a:p>
            <a:r>
              <a:rPr lang="ru-RU">
                <a:solidFill>
                  <a:schemeClr val="accent2"/>
                </a:solidFill>
                <a:latin typeface="Trebuchet MS" pitchFamily="34" charset="0"/>
              </a:rPr>
              <a:t>Мы живы, живы мы!</a:t>
            </a:r>
          </a:p>
          <a:p>
            <a:r>
              <a:rPr lang="ru-RU">
                <a:solidFill>
                  <a:schemeClr val="accent2"/>
                </a:solidFill>
                <a:latin typeface="Trebuchet MS" pitchFamily="34" charset="0"/>
              </a:rPr>
              <a:t>(Валентин Берестов)</a:t>
            </a:r>
          </a:p>
          <a:p>
            <a:endParaRPr lang="ru-RU">
              <a:solidFill>
                <a:schemeClr val="accent2"/>
              </a:solidFill>
              <a:latin typeface="Trebuchet MS" pitchFamily="34" charset="0"/>
            </a:endParaRPr>
          </a:p>
          <a:p>
            <a:endParaRPr lang="ru-RU">
              <a:solidFill>
                <a:schemeClr val="accent2"/>
              </a:solidFill>
              <a:latin typeface="Trebuchet MS" pitchFamily="34" charset="0"/>
            </a:endParaRPr>
          </a:p>
          <a:p>
            <a:endParaRPr lang="ru-RU">
              <a:solidFill>
                <a:schemeClr val="accent2"/>
              </a:solidFill>
              <a:latin typeface="Trebuchet MS" pitchFamily="34" charset="0"/>
            </a:endParaRPr>
          </a:p>
          <a:p>
            <a:endParaRPr lang="ru-RU">
              <a:solidFill>
                <a:schemeClr val="accent2"/>
              </a:solidFill>
              <a:latin typeface="Trebuchet MS" pitchFamily="34" charset="0"/>
            </a:endParaRPr>
          </a:p>
          <a:p>
            <a:r>
              <a:rPr lang="ru-RU">
                <a:solidFill>
                  <a:srgbClr val="FF0000"/>
                </a:solidFill>
                <a:latin typeface="Trebuchet MS" pitchFamily="34" charset="0"/>
              </a:rPr>
              <a:t>Послушать воробья</a:t>
            </a:r>
          </a:p>
        </p:txBody>
      </p:sp>
      <p:sp>
        <p:nvSpPr>
          <p:cNvPr id="7" name="Стрелка вправо 6"/>
          <p:cNvSpPr/>
          <p:nvPr/>
        </p:nvSpPr>
        <p:spPr>
          <a:xfrm rot="7789930">
            <a:off x="7198519" y="1734344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37188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Прямоугольник 3"/>
          <p:cNvSpPr>
            <a:spLocks noChangeArrowheads="1"/>
          </p:cNvSpPr>
          <p:nvPr/>
        </p:nvSpPr>
        <p:spPr bwMode="auto">
          <a:xfrm>
            <a:off x="2682875" y="106363"/>
            <a:ext cx="2847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</a:rPr>
              <a:t>Самец домового воробья</a:t>
            </a:r>
          </a:p>
        </p:txBody>
      </p:sp>
      <p:pic>
        <p:nvPicPr>
          <p:cNvPr id="2560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9588" y="3717925"/>
            <a:ext cx="4699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Прямоугольник 5"/>
          <p:cNvSpPr>
            <a:spLocks noChangeArrowheads="1"/>
          </p:cNvSpPr>
          <p:nvPr/>
        </p:nvSpPr>
        <p:spPr bwMode="auto">
          <a:xfrm>
            <a:off x="7458075" y="3779838"/>
            <a:ext cx="2830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</a:rPr>
              <a:t>Самка домового воробья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1475" y="3717925"/>
            <a:ext cx="4905375" cy="26765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Из-за особенностей строения глаз, воробьи видят мир в розовом свете. Почему-то воробьи не любят синий цвет, а также боятся блестящих, сверкающих полосок. Пока это не выяснено.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Крайний испуг может настолько повысить у птиц кровяное давление, что крупные артерии лопаются и особь умирает. Пульс у воробьиных в покое составляет 400-600 ударов, при полете − 1000.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Температура тела высокая −41-42 градуса по Цельсию, поддерживается сложной системой терморегуляции.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64200" y="2238375"/>
            <a:ext cx="404495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 шее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воробья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в два раза больше позвонков, чем у жирафа.  Сердце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воробья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бьется 600-850 раз в мин., 600 − у колибри, у курицы − 170-460, гуся − 210-320, голубя − 200, а у страуса − 65 ударов в минуту.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Пульс человека - 60-80 ударов в мин. </a:t>
            </a:r>
          </a:p>
        </p:txBody>
      </p:sp>
      <p:pic>
        <p:nvPicPr>
          <p:cNvPr id="25607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44150" y="4381500"/>
            <a:ext cx="18478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44150" y="3144838"/>
            <a:ext cx="184785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4388" y="-3175"/>
            <a:ext cx="1671637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Рисунок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344150" y="820738"/>
            <a:ext cx="1858963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Рисунок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51475" y="-3175"/>
            <a:ext cx="1744663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Рисунок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805863" y="0"/>
            <a:ext cx="1573212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9825" y="5130800"/>
            <a:ext cx="240823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762375" y="73025"/>
            <a:ext cx="278288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Распространение</a:t>
            </a:r>
          </a:p>
        </p:txBody>
      </p:sp>
      <p:pic>
        <p:nvPicPr>
          <p:cNvPr id="2662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663" y="534988"/>
            <a:ext cx="9228137" cy="459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Прямоугольник 4"/>
          <p:cNvSpPr>
            <a:spLocks noChangeArrowheads="1"/>
          </p:cNvSpPr>
          <p:nvPr/>
        </p:nvSpPr>
        <p:spPr bwMode="auto">
          <a:xfrm>
            <a:off x="827088" y="5348288"/>
            <a:ext cx="2430462" cy="369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</a:rPr>
              <a:t> Естественный ареал</a:t>
            </a:r>
          </a:p>
        </p:txBody>
      </p:sp>
      <p:sp>
        <p:nvSpPr>
          <p:cNvPr id="26629" name="Прямоугольник 7"/>
          <p:cNvSpPr>
            <a:spLocks noChangeArrowheads="1"/>
          </p:cNvSpPr>
          <p:nvPr/>
        </p:nvSpPr>
        <p:spPr bwMode="auto">
          <a:xfrm>
            <a:off x="827088" y="6070600"/>
            <a:ext cx="2430462" cy="3683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Расширенный ареал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936</TotalTime>
  <Words>3901</Words>
  <Application>Microsoft Office PowerPoint</Application>
  <PresentationFormat>Произвольный</PresentationFormat>
  <Paragraphs>490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56</vt:i4>
      </vt:variant>
    </vt:vector>
  </HeadingPairs>
  <TitlesOfParts>
    <vt:vector size="66" baseType="lpstr">
      <vt:lpstr>Arial</vt:lpstr>
      <vt:lpstr>Trebuchet MS</vt:lpstr>
      <vt:lpstr>Wingdings 3</vt:lpstr>
      <vt:lpstr>Calibri</vt:lpstr>
      <vt:lpstr>Wingdings</vt:lpstr>
      <vt:lpstr>Times New Roman</vt:lpstr>
      <vt:lpstr>Грань</vt:lpstr>
      <vt:lpstr>Грань</vt:lpstr>
      <vt:lpstr>Грань</vt:lpstr>
      <vt:lpstr>Грань</vt:lpstr>
      <vt:lpstr>Птица 2022 года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А каким будет Ваш воробей?</vt:lpstr>
      <vt:lpstr>Слайд 56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Птица 2022 года</dc:title>
  <dc:creator>User</dc:creator>
  <cp:lastModifiedBy>Julia</cp:lastModifiedBy>
  <cp:revision>128</cp:revision>
  <dcterms:created xsi:type="dcterms:W3CDTF">2022-01-20T13:22:32Z</dcterms:created>
  <dcterms:modified xsi:type="dcterms:W3CDTF">2022-04-01T12:30:34Z</dcterms:modified>
</cp:coreProperties>
</file>