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5" r:id="rId5"/>
    <p:sldId id="261" r:id="rId6"/>
    <p:sldId id="262" r:id="rId7"/>
    <p:sldId id="264" r:id="rId8"/>
    <p:sldId id="260" r:id="rId9"/>
    <p:sldId id="272" r:id="rId10"/>
    <p:sldId id="277" r:id="rId11"/>
    <p:sldId id="271" r:id="rId12"/>
    <p:sldId id="269" r:id="rId13"/>
    <p:sldId id="268" r:id="rId14"/>
    <p:sldId id="270" r:id="rId15"/>
    <p:sldId id="276" r:id="rId16"/>
    <p:sldId id="273" r:id="rId17"/>
    <p:sldId id="274" r:id="rId18"/>
    <p:sldId id="265" r:id="rId19"/>
    <p:sldId id="266" r:id="rId20"/>
    <p:sldId id="267" r:id="rId2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CBC"/>
    <a:srgbClr val="D3E23D"/>
    <a:srgbClr val="F56A8D"/>
    <a:srgbClr val="91A0E3"/>
    <a:srgbClr val="EF7D00"/>
    <a:srgbClr val="3D6DC3"/>
    <a:srgbClr val="F0908A"/>
    <a:srgbClr val="3B9FA7"/>
    <a:srgbClr val="F2B403"/>
    <a:srgbClr val="643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8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4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84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3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2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7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9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5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4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C1673-F8A3-444A-B0FC-B6DE20C5781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B826-8364-4859-96EE-7F77BE4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7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dariadotsuk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tres.ru/" TargetMode="External"/><Relationship Id="rId5" Type="http://schemas.openxmlformats.org/officeDocument/2006/relationships/hyperlink" Target="https://artefact.lib.ru/library/" TargetMode="External"/><Relationship Id="rId4" Type="http://schemas.openxmlformats.org/officeDocument/2006/relationships/hyperlink" Target="https://ilibrary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consultant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consultant.ru/edu/student/download_book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podrostok.edu.yar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s://podrostok.edu.yar.ru/law/law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&#1084;&#1086;&#1080;&#1092;&#1080;&#1085;&#1072;&#1085;&#1089;&#1099;.&#1088;&#1092;/umk-po-finansovoj-gramotnosti/" TargetMode="External"/><Relationship Id="rId4" Type="http://schemas.openxmlformats.org/officeDocument/2006/relationships/hyperlink" Target="https://minfin.gov.ru/ru/fingram/klass/knig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&#1084;&#1086;&#1080;&#1092;&#1080;&#1085;&#1072;&#1085;&#1089;&#1099;.&#1088;&#1092;/kanikuly-s-finansovoj-gramotnosty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s://www.deti-lit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www.teremoc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s://iqsha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gdb.ru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rgdb.ru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rgdb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papmamboo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375" y="1679854"/>
            <a:ext cx="9658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Интернет-ресурсы в помощь СБО </a:t>
            </a:r>
          </a:p>
          <a:p>
            <a:pPr algn="ctr"/>
            <a:r>
              <a:rPr lang="ru-RU" sz="6000" b="1" dirty="0">
                <a:solidFill>
                  <a:srgbClr val="0070C0"/>
                </a:solidFill>
              </a:rPr>
              <a:t>детей и юношества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360" y="256054"/>
            <a:ext cx="1084729" cy="108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38E19-EC6E-F34C-76D9-8CBFED3E8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9EC23E-9A7F-43C1-ED25-A472167E5D36}"/>
              </a:ext>
            </a:extLst>
          </p:cNvPr>
          <p:cNvSpPr txBox="1"/>
          <p:nvPr/>
        </p:nvSpPr>
        <p:spPr>
          <a:xfrm>
            <a:off x="3265857" y="0"/>
            <a:ext cx="538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Блог Дарьи </a:t>
            </a:r>
            <a:r>
              <a:rPr lang="ru-RU" sz="3200" b="1" dirty="0" err="1">
                <a:solidFill>
                  <a:srgbClr val="7030A0"/>
                </a:solidFill>
              </a:rPr>
              <a:t>Доцук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EAD479-9A1F-E9BE-2CE2-E85E95C53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89C3C4-8F62-1FFB-AFBF-83B843ED825F}"/>
              </a:ext>
            </a:extLst>
          </p:cNvPr>
          <p:cNvSpPr txBox="1"/>
          <p:nvPr/>
        </p:nvSpPr>
        <p:spPr>
          <a:xfrm>
            <a:off x="4386240" y="599279"/>
            <a:ext cx="3419519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https://dariadotsuk.ru/</a:t>
            </a:r>
            <a:r>
              <a:rPr lang="ru-RU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606B9A-458B-CE7F-844B-3585DA85CC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3" b="2796"/>
          <a:stretch/>
        </p:blipFill>
        <p:spPr>
          <a:xfrm>
            <a:off x="1063982" y="1219276"/>
            <a:ext cx="10495125" cy="52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8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187" y="347427"/>
            <a:ext cx="92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Электронные библиотеки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277" y="1424645"/>
            <a:ext cx="2527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4"/>
              </a:rPr>
              <a:t>https://ilibrary.ru/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6750" y="1225139"/>
            <a:ext cx="649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D6DC3"/>
                </a:solidFill>
              </a:rPr>
              <a:t>Библиотека Комарова — одна из старейших электронных библиотек российского интернета, основана в 1996 году. Тут можно найти классику 18-20 веков.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13" y="2317198"/>
            <a:ext cx="352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5"/>
              </a:rPr>
              <a:t>https://artefact.lib.ru/library/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6750" y="2317198"/>
            <a:ext cx="649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D6DC3"/>
                </a:solidFill>
              </a:rPr>
              <a:t>В онлайн библиотеке хранится боле 9 000 текстов, более 300 авторов на 33 языках. Для тех, кто изучает языки, есть Гарри Поттер на языке оригинала.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084" y="3902249"/>
            <a:ext cx="259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6"/>
              </a:rPr>
              <a:t>https://www.litres.ru/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3623" y="3902249"/>
            <a:ext cx="649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3D6DC3"/>
                </a:solidFill>
              </a:rPr>
              <a:t>Литрес</a:t>
            </a:r>
            <a:r>
              <a:rPr lang="ru-RU" b="1" dirty="0">
                <a:solidFill>
                  <a:srgbClr val="3D6DC3"/>
                </a:solidFill>
              </a:rPr>
              <a:t> – цифровой сервис электронных и аудиокниг, а также другого контента: подкасты, спектакли, интервью – скачивай, читай и слушай на любых устройствах</a:t>
            </a:r>
          </a:p>
        </p:txBody>
      </p:sp>
    </p:spTree>
    <p:extLst>
      <p:ext uri="{BB962C8B-B14F-4D97-AF65-F5344CB8AC3E}">
        <p14:creationId xmlns:p14="http://schemas.microsoft.com/office/powerpoint/2010/main" val="17627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187" y="347427"/>
            <a:ext cx="92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Интернет-версии справочно-правовых систем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793" y="932202"/>
            <a:ext cx="503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hlinkClick r:id="rId4"/>
              </a:rPr>
              <a:t>https://www.consultant.ru/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9845" t="17465" b="3902"/>
          <a:stretch/>
        </p:blipFill>
        <p:spPr>
          <a:xfrm>
            <a:off x="1737359" y="1795548"/>
            <a:ext cx="8878301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187" y="347427"/>
            <a:ext cx="921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Электронные библиотеки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справочно-правовой системы Консультант Плюс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4277" y="1424645"/>
            <a:ext cx="1059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hlinkClick r:id="rId4"/>
              </a:rPr>
              <a:t>https://www.consultant.ru/edu/student/download_books/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199" t="11730" r="4288" b="4343"/>
          <a:stretch/>
        </p:blipFill>
        <p:spPr>
          <a:xfrm>
            <a:off x="1970116" y="2152995"/>
            <a:ext cx="8461146" cy="41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84" y="347427"/>
            <a:ext cx="92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Интернет-проект для несовершеннолетних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1513" y="932202"/>
            <a:ext cx="524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hlinkClick r:id="rId4"/>
              </a:rPr>
              <a:t>https://podrostok.edu.yar.ru/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3406" t="12019" r="9360" b="3953"/>
          <a:stretch/>
        </p:blipFill>
        <p:spPr>
          <a:xfrm>
            <a:off x="3165182" y="1903156"/>
            <a:ext cx="663355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784" y="347427"/>
            <a:ext cx="9211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Интернет-проект для несовершеннолетних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657" y="932202"/>
            <a:ext cx="62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hlinkClick r:id="rId4"/>
              </a:rPr>
              <a:t>https://podrostok.edu.yar.ru/law/law7.html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3340" t="10909" r="24421" b="3854"/>
          <a:stretch/>
        </p:blipFill>
        <p:spPr>
          <a:xfrm>
            <a:off x="2942704" y="1745673"/>
            <a:ext cx="5054139" cy="46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2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345" y="271030"/>
            <a:ext cx="497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Финансовая грамотность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345" y="1860548"/>
            <a:ext cx="517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4"/>
              </a:rPr>
              <a:t>https://minfin.gov.ru/ru/fingram/klass/kniga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3105" y="3161144"/>
            <a:ext cx="7988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5"/>
              </a:rPr>
              <a:t>https://xn--80apaohbc3aw9e.xn--p1ai/umk-po-finansovoj-gramotnosti/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396" y="883973"/>
            <a:ext cx="995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Произведения, входящие в состав учебно-методических комплектов, направленных на повышение финансовой грамотности учащихся 2–3, 4 и 10–11 классов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Учебно-методические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121" y="2577023"/>
            <a:ext cx="995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Учебно-методические материалы по финансовой грамотности для общеобразовательных организаций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5219" t="11379" r="15513" b="4419"/>
          <a:stretch/>
        </p:blipFill>
        <p:spPr>
          <a:xfrm>
            <a:off x="4119384" y="3593235"/>
            <a:ext cx="4048299" cy="27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345" y="271030"/>
            <a:ext cx="497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Финансовая грамотность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030" y="1672662"/>
            <a:ext cx="831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  <a:hlinkClick r:id="rId4"/>
              </a:rPr>
              <a:t>https://xn--80apaohbc3aw9e.xn--p1ai/kanikuly-s-finansovoj-gramotnostyu/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756" y="968182"/>
            <a:ext cx="6093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Каникулы с финансовой грамотностью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667" t="14161" r="3343" b="4385"/>
          <a:stretch/>
        </p:blipFill>
        <p:spPr>
          <a:xfrm>
            <a:off x="565265" y="2377142"/>
            <a:ext cx="6444870" cy="3175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6889" y="2884516"/>
            <a:ext cx="4172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EF7D00"/>
                </a:solidFill>
              </a:rPr>
              <a:t>Рассказать участникам об основах финансовой грамотности: потребностях, ведении бюджета.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56A8D"/>
                </a:solidFill>
              </a:rPr>
              <a:t>Научить ставить финансовые цели и идти к ним, а также правильно сберегать и копить.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137CBC"/>
                </a:solidFill>
              </a:rPr>
              <a:t>Разобрать уловки мошенников в разных направлениях: от интернет-среды и банковских операций до поиска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42448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219" y="119148"/>
            <a:ext cx="949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Образовательные ресурсы для дошкольников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2742" y="720791"/>
            <a:ext cx="261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https://www.deti-lit.ru/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-189" t="11709" r="6744" b="3629"/>
          <a:stretch/>
        </p:blipFill>
        <p:spPr>
          <a:xfrm>
            <a:off x="754985" y="1850861"/>
            <a:ext cx="9645710" cy="4915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0735" y="1090123"/>
            <a:ext cx="784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Авторские и народные сказки, загадки, детские стихи и рассказы, биографии писателей, пословицы и поговорки, считалки, раскраски</a:t>
            </a:r>
          </a:p>
        </p:txBody>
      </p:sp>
    </p:spTree>
    <p:extLst>
      <p:ext uri="{BB962C8B-B14F-4D97-AF65-F5344CB8AC3E}">
        <p14:creationId xmlns:p14="http://schemas.microsoft.com/office/powerpoint/2010/main" val="1998015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042" y="177337"/>
            <a:ext cx="949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Образовательные ресурсы для дошкольников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8917" y="703923"/>
            <a:ext cx="261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https://www.teremoc.ru/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9824" y="3460642"/>
            <a:ext cx="31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Мультфильмы, детские рисунки, развивающие и активные игры, тесты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8422" t="12166" r="19051" b="4185"/>
          <a:stretch/>
        </p:blipFill>
        <p:spPr>
          <a:xfrm>
            <a:off x="1161861" y="1186119"/>
            <a:ext cx="7272017" cy="54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1263843" y="192723"/>
            <a:ext cx="9717391" cy="6440545"/>
            <a:chOff x="1111443" y="287973"/>
            <a:chExt cx="9717391" cy="6440545"/>
          </a:xfrm>
        </p:grpSpPr>
        <p:sp>
          <p:nvSpPr>
            <p:cNvPr id="2" name="TextBox 1"/>
            <p:cNvSpPr txBox="1"/>
            <p:nvPr/>
          </p:nvSpPr>
          <p:spPr>
            <a:xfrm>
              <a:off x="1745453" y="287973"/>
              <a:ext cx="8791575" cy="10156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Ресурсная база справочно-библиографического обслуживания</a:t>
              </a:r>
              <a:endParaRPr lang="ru-RU" dirty="0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5990683" y="1287145"/>
              <a:ext cx="1" cy="2542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31327" y="1542842"/>
              <a:ext cx="6219825" cy="49244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Удалённые информационные ресурсы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6910" y="2301553"/>
              <a:ext cx="3621883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Электронные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0741" y="3094853"/>
              <a:ext cx="308015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Электронные каталоги и БД РГДБ и РГБМ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1077" y="3104317"/>
              <a:ext cx="308015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Электронные каталоги и БД региональных библиотек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1443" y="4108961"/>
              <a:ext cx="3518746" cy="923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Интернет-энциклопедии,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Интернет-версии справочников, энциклопедий и словарей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30741" y="5464906"/>
              <a:ext cx="308015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Правовой информационный портал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1077" y="5464906"/>
              <a:ext cx="3080150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Интернет-версии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справочно-правовых систем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48684" y="4378855"/>
              <a:ext cx="3080150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Электронные библиотеки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73084" y="6359186"/>
              <a:ext cx="343799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406400" dist="38100" sx="98000" sy="980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Иные ресурсы интернет</a:t>
              </a:r>
              <a:endParaRPr lang="ru-RU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5990684" y="2044445"/>
              <a:ext cx="1396" cy="2662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5992080" y="2767856"/>
              <a:ext cx="0" cy="35913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>
              <a:stCxn id="21" idx="3"/>
            </p:cNvCxnSpPr>
            <p:nvPr/>
          </p:nvCxnSpPr>
          <p:spPr>
            <a:xfrm>
              <a:off x="4410891" y="3418019"/>
              <a:ext cx="1439873" cy="9463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>
              <a:stCxn id="11" idx="3"/>
            </p:cNvCxnSpPr>
            <p:nvPr/>
          </p:nvCxnSpPr>
          <p:spPr>
            <a:xfrm>
              <a:off x="4630189" y="4570626"/>
              <a:ext cx="1220575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>
              <a:stCxn id="12" idx="3"/>
            </p:cNvCxnSpPr>
            <p:nvPr/>
          </p:nvCxnSpPr>
          <p:spPr>
            <a:xfrm flipV="1">
              <a:off x="4410891" y="5788071"/>
              <a:ext cx="1439873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endCxn id="22" idx="1"/>
            </p:cNvCxnSpPr>
            <p:nvPr/>
          </p:nvCxnSpPr>
          <p:spPr>
            <a:xfrm>
              <a:off x="5850764" y="3427482"/>
              <a:ext cx="1860313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endCxn id="15" idx="1"/>
            </p:cNvCxnSpPr>
            <p:nvPr/>
          </p:nvCxnSpPr>
          <p:spPr>
            <a:xfrm flipV="1">
              <a:off x="5850764" y="4563521"/>
              <a:ext cx="1897920" cy="7106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endCxn id="14" idx="1"/>
            </p:cNvCxnSpPr>
            <p:nvPr/>
          </p:nvCxnSpPr>
          <p:spPr>
            <a:xfrm>
              <a:off x="5850764" y="5788071"/>
              <a:ext cx="1860313" cy="1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25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2042" y="177337"/>
            <a:ext cx="949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Образовательные ресурсы для дошкольников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8997" y="762112"/>
            <a:ext cx="179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https://iqsha.ru/</a:t>
            </a:r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04" t="10843" r="4527" b="4068"/>
          <a:stretch/>
        </p:blipFill>
        <p:spPr>
          <a:xfrm>
            <a:off x="1031299" y="2111433"/>
            <a:ext cx="9418320" cy="4746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043" y="1090123"/>
            <a:ext cx="10157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Онлайн-сервис дистанционного образования для детей дошкольного возраста. На сайте содержится обучающий контент с огромным количеством упражнений, направленных на формирование и развитие интеллектуальных способностей детей</a:t>
            </a:r>
          </a:p>
        </p:txBody>
      </p:sp>
    </p:spTree>
    <p:extLst>
      <p:ext uri="{BB962C8B-B14F-4D97-AF65-F5344CB8AC3E}">
        <p14:creationId xmlns:p14="http://schemas.microsoft.com/office/powerpoint/2010/main" val="230756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47" y="831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Электронные каталоги РГДБ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762" t="12026" r="13939" b="62513"/>
          <a:stretch/>
        </p:blipFill>
        <p:spPr>
          <a:xfrm>
            <a:off x="1192701" y="1157864"/>
            <a:ext cx="9148332" cy="1890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4" y="513436"/>
            <a:ext cx="4200525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</a:t>
            </a:r>
            <a:r>
              <a:rPr lang="en-US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rgdb</a:t>
            </a: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701" y="3382606"/>
            <a:ext cx="6691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Сводный электронный каталог РГДБ </a:t>
            </a:r>
            <a:r>
              <a:rPr lang="ru-RU" i="1" dirty="0">
                <a:solidFill>
                  <a:srgbClr val="7030A0"/>
                </a:solidFill>
              </a:rPr>
              <a:t>- </a:t>
            </a:r>
          </a:p>
          <a:p>
            <a:r>
              <a:rPr lang="ru-RU" sz="1400" i="1" dirty="0">
                <a:solidFill>
                  <a:srgbClr val="00B050"/>
                </a:solidFill>
              </a:rPr>
              <a:t>самый подходящий для поиска каталог - найдутся новые и старые книги, журналы, диски, ноты и др.</a:t>
            </a: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Основной электронный каталог РГДБ </a:t>
            </a:r>
            <a:r>
              <a:rPr lang="ru-RU" i="1" dirty="0">
                <a:solidFill>
                  <a:srgbClr val="7030A0"/>
                </a:solidFill>
              </a:rPr>
              <a:t>- </a:t>
            </a:r>
          </a:p>
          <a:p>
            <a:pPr lvl="0"/>
            <a:r>
              <a:rPr lang="ru-RU" sz="1400" i="1" dirty="0">
                <a:solidFill>
                  <a:srgbClr val="00B050"/>
                </a:solidFill>
              </a:rPr>
              <a:t>все новые поступления попадают сюда, </a:t>
            </a:r>
            <a:r>
              <a:rPr lang="ru-RU" sz="1400" i="1" dirty="0" err="1">
                <a:solidFill>
                  <a:srgbClr val="00B050"/>
                </a:solidFill>
              </a:rPr>
              <a:t>свежеизданные</a:t>
            </a:r>
            <a:r>
              <a:rPr lang="ru-RU" sz="1400" i="1" dirty="0">
                <a:solidFill>
                  <a:srgbClr val="00B050"/>
                </a:solidFill>
              </a:rPr>
              <a:t> (начиная с 1972 до текущего года) книги - вам сюда.</a:t>
            </a:r>
            <a:endParaRPr lang="ru-RU" sz="1400" i="1" dirty="0">
              <a:solidFill>
                <a:srgbClr val="7030A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Редкая Детская Книга </a:t>
            </a:r>
            <a:r>
              <a:rPr lang="ru-RU" i="1" dirty="0">
                <a:solidFill>
                  <a:srgbClr val="7030A0"/>
                </a:solidFill>
              </a:rPr>
              <a:t>- </a:t>
            </a:r>
          </a:p>
          <a:p>
            <a:pPr lvl="0"/>
            <a:r>
              <a:rPr lang="ru-RU" sz="1400" i="1" dirty="0">
                <a:solidFill>
                  <a:srgbClr val="00B050"/>
                </a:solidFill>
              </a:rPr>
              <a:t>в этом каталоге представлены детские книги из фондов РГДБ, изданные до 1972 года.</a:t>
            </a: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Каталог электронных ресурсов </a:t>
            </a:r>
            <a:r>
              <a:rPr lang="ru-RU" i="1" dirty="0">
                <a:solidFill>
                  <a:srgbClr val="7030A0"/>
                </a:solidFill>
              </a:rPr>
              <a:t>- </a:t>
            </a:r>
          </a:p>
          <a:p>
            <a:pPr lvl="0"/>
            <a:r>
              <a:rPr lang="ru-RU" sz="1400" i="1" dirty="0">
                <a:solidFill>
                  <a:srgbClr val="00B050"/>
                </a:solidFill>
              </a:rPr>
              <a:t>в этом каталоге представлены издания, к которым можно получить доступ через Интернет (оцифрованные издания из фондов РГДБ и организаций-партнеров).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84447" y="3441469"/>
            <a:ext cx="3532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Каталог литературы на иностранных языках.</a:t>
            </a: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Каталог нотных изданий.</a:t>
            </a: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Каталог периодических изданий.</a:t>
            </a:r>
          </a:p>
          <a:p>
            <a:pPr marL="285750" lvl="0" indent="-285750">
              <a:buFontTx/>
              <a:buChar char="-"/>
            </a:pPr>
            <a:r>
              <a:rPr lang="ru-RU" b="1" i="1" dirty="0">
                <a:solidFill>
                  <a:srgbClr val="7030A0"/>
                </a:solidFill>
              </a:rPr>
              <a:t>Каталог статей из периодики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19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47" y="831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Электронные каталоги РГДБ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762" t="12026" r="13939" b="62513"/>
          <a:stretch/>
        </p:blipFill>
        <p:spPr>
          <a:xfrm>
            <a:off x="1192701" y="1157864"/>
            <a:ext cx="9148332" cy="1890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4" y="513436"/>
            <a:ext cx="4200525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</a:t>
            </a:r>
            <a:r>
              <a:rPr lang="en-US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rgdb</a:t>
            </a: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ru-RU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053" t="9596" r="144" b="23232"/>
          <a:stretch/>
        </p:blipFill>
        <p:spPr>
          <a:xfrm>
            <a:off x="703674" y="1637825"/>
            <a:ext cx="9107809" cy="34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48" y="76798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НЭБ. Дети РГДБ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8091" y="631224"/>
            <a:ext cx="4176714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</a:t>
            </a:r>
            <a:r>
              <a:rPr lang="en-US" sz="3200" b="1" u="sng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//rgdb.ru/projects</a:t>
            </a:r>
            <a:endParaRPr lang="ru-RU" sz="32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75" y="1224975"/>
            <a:ext cx="10458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Бесплатная еженедельно пополняемая коллекция оцифрованных материалов из фондов РГДБ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8124" t="12103" r="-197" b="4321"/>
          <a:stretch/>
        </p:blipFill>
        <p:spPr>
          <a:xfrm>
            <a:off x="2211186" y="2055972"/>
            <a:ext cx="7764087" cy="44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5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35" y="119148"/>
            <a:ext cx="1080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Библиогид</a:t>
            </a:r>
            <a:r>
              <a:rPr lang="ru-RU" sz="3200" b="1" dirty="0">
                <a:solidFill>
                  <a:srgbClr val="7030A0"/>
                </a:solidFill>
              </a:rPr>
              <a:t>. Рекомендательный ресурс для 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детей и взрослых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098" y="1315514"/>
            <a:ext cx="3575299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https://bibliogid.ru</a:t>
            </a:r>
            <a:endParaRPr lang="ru-RU" sz="32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9887" t="10809" r="20362" b="2699"/>
          <a:stretch/>
        </p:blipFill>
        <p:spPr>
          <a:xfrm>
            <a:off x="423949" y="2184167"/>
            <a:ext cx="5035946" cy="4100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1747" y="2184167"/>
            <a:ext cx="5736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 err="1">
                <a:solidFill>
                  <a:srgbClr val="00B050"/>
                </a:solidFill>
              </a:rPr>
              <a:t>Библиогид</a:t>
            </a:r>
            <a:r>
              <a:rPr lang="ru-RU" b="1" i="1" dirty="0">
                <a:solidFill>
                  <a:srgbClr val="00B050"/>
                </a:solidFill>
              </a:rPr>
              <a:t> - это увлекательный путеводитель по детским и подростковым книгам.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2B403"/>
                </a:solidFill>
              </a:rPr>
              <a:t>На сайте «</a:t>
            </a:r>
            <a:r>
              <a:rPr lang="ru-RU" b="1" i="1" dirty="0" err="1">
                <a:solidFill>
                  <a:srgbClr val="F2B403"/>
                </a:solidFill>
              </a:rPr>
              <a:t>Библиогид</a:t>
            </a:r>
            <a:r>
              <a:rPr lang="ru-RU" b="1" i="1" dirty="0">
                <a:solidFill>
                  <a:srgbClr val="F2B403"/>
                </a:solidFill>
              </a:rPr>
              <a:t>» ежемесячно публикуется аннотированный каталог, включающий в себя не менее 60 наименований с библиографическими описаниями, аннотациями и фотографиями обложек.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C30B4F"/>
                </a:solidFill>
              </a:rPr>
              <a:t>Раздел «Книги» имеет три рубрики: «Подробно о книге», «Тематические обзоры» и «Представляем регионы». В них можно найти рецензии и обзоры, посвященные наиболее интересным новинкам центральных и региональных издательств.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643617"/>
                </a:solidFill>
              </a:rPr>
              <a:t>В раздел «Архив» собраны лучшие материалы, которые накопились за все время существования ресурса. </a:t>
            </a:r>
            <a:endParaRPr lang="ru-RU" dirty="0">
              <a:solidFill>
                <a:srgbClr val="6436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9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3782" y="127354"/>
            <a:ext cx="949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ПроДетЛит</a:t>
            </a:r>
            <a:r>
              <a:rPr lang="ru-RU" sz="3200" b="1" dirty="0">
                <a:solidFill>
                  <a:srgbClr val="7030A0"/>
                </a:solidFill>
              </a:rPr>
              <a:t>. Всероссийская энциклопедия </a:t>
            </a:r>
            <a:endParaRPr lang="en-US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детской литературы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1" t="11555" r="7729" b="3419"/>
          <a:stretch/>
        </p:blipFill>
        <p:spPr>
          <a:xfrm>
            <a:off x="200233" y="2281790"/>
            <a:ext cx="5710114" cy="296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2698" y="1204572"/>
            <a:ext cx="3575299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>
                <a:solidFill>
                  <a:srgbClr val="0066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https://prodetlit.ru</a:t>
            </a:r>
            <a:endParaRPr lang="ru-RU" sz="3200" dirty="0">
              <a:solidFill>
                <a:srgbClr val="0066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3227" y="1788833"/>
            <a:ext cx="59101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>
                <a:solidFill>
                  <a:srgbClr val="F0908A"/>
                </a:solidFill>
              </a:rPr>
              <a:t>ПроДетЛит</a:t>
            </a:r>
            <a:r>
              <a:rPr lang="ru-RU" sz="1600" b="1" i="1" dirty="0">
                <a:solidFill>
                  <a:srgbClr val="F0908A"/>
                </a:solidFill>
              </a:rPr>
              <a:t> включает разделы «Писатели», «Иллюстраторы», «Переводчики», «Издательства», «</a:t>
            </a:r>
            <a:r>
              <a:rPr lang="ru-RU" sz="1600" b="1" i="1" dirty="0" err="1">
                <a:solidFill>
                  <a:srgbClr val="F0908A"/>
                </a:solidFill>
              </a:rPr>
              <a:t>Литпремии</a:t>
            </a:r>
            <a:r>
              <a:rPr lang="ru-RU" sz="1600" b="1" i="1" dirty="0">
                <a:solidFill>
                  <a:srgbClr val="F0908A"/>
                </a:solidFill>
              </a:rPr>
              <a:t>», «Журналы», в которых содержится информация: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отечественных и зарубежных детских писателях);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отечественных и зарубежных художниках детской книги;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 переводчиках;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 составителях адресованных детям сборников и антологий;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историках детской книги, литературных критиках, литературоведах;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издательствах, выпускающих книги для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отечественных и зарубежных премиях в области детской литературы, художественного оформления и издания книг для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B9FA7"/>
                </a:solidFill>
              </a:rPr>
              <a:t>об отечественных периодических изданиях для детей.</a:t>
            </a:r>
            <a:endParaRPr lang="ru-RU" sz="1600" dirty="0">
              <a:solidFill>
                <a:srgbClr val="3B9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7547" y="210482"/>
            <a:ext cx="538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Электронные каталоги РГМБ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6186" y="925433"/>
            <a:ext cx="4200525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</a:t>
            </a:r>
            <a:r>
              <a:rPr lang="en-US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rgub</a:t>
            </a:r>
            <a:r>
              <a:rPr lang="ru-RU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ru-RU" sz="3200" b="1" u="sng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611" t="11470" r="11501" b="2880"/>
          <a:stretch/>
        </p:blipFill>
        <p:spPr>
          <a:xfrm>
            <a:off x="2638425" y="1544705"/>
            <a:ext cx="7210425" cy="51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857" y="0"/>
            <a:ext cx="538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Интернет-издание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54" y="0"/>
            <a:ext cx="823072" cy="8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4004" y="584775"/>
            <a:ext cx="4227284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340">
              <a:lnSpc>
                <a:spcPct val="107000"/>
              </a:lnSpc>
              <a:spcAft>
                <a:spcPts val="800"/>
              </a:spcAft>
            </a:pPr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https://www.papmambook.ru/</a:t>
            </a:r>
            <a:r>
              <a:rPr lang="ru-RU" sz="24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4004" y="5278920"/>
            <a:ext cx="5146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C00000"/>
                </a:solidFill>
              </a:rPr>
              <a:t>Помогаем найти нужную детскую книгу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B050"/>
                </a:solidFill>
              </a:rPr>
              <a:t>Рассказываем о том, как растить ребенка-читателя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FFC000"/>
                </a:solidFill>
              </a:rPr>
              <a:t>Обсуждаем книжную политику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7030A0"/>
                </a:solidFill>
              </a:rPr>
              <a:t>Играем с детьми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62" t="6755" r="397" b="4737"/>
          <a:stretch/>
        </p:blipFill>
        <p:spPr>
          <a:xfrm>
            <a:off x="2099334" y="1238565"/>
            <a:ext cx="7714671" cy="38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4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842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66</cp:revision>
  <cp:lastPrinted>2024-10-23T12:41:51Z</cp:lastPrinted>
  <dcterms:created xsi:type="dcterms:W3CDTF">2024-10-16T08:11:45Z</dcterms:created>
  <dcterms:modified xsi:type="dcterms:W3CDTF">2024-10-24T05:28:43Z</dcterms:modified>
</cp:coreProperties>
</file>