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5" r:id="rId3"/>
    <p:sldId id="257" r:id="rId4"/>
    <p:sldId id="270" r:id="rId5"/>
    <p:sldId id="269" r:id="rId6"/>
    <p:sldId id="277" r:id="rId7"/>
    <p:sldId id="276" r:id="rId8"/>
    <p:sldId id="278" r:id="rId9"/>
    <p:sldId id="263" r:id="rId10"/>
    <p:sldId id="258" r:id="rId11"/>
    <p:sldId id="260" r:id="rId12"/>
    <p:sldId id="264" r:id="rId13"/>
    <p:sldId id="265" r:id="rId14"/>
    <p:sldId id="273" r:id="rId15"/>
    <p:sldId id="274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FCE3-A21E-42E8-B8C8-3CD02DFCF9A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45AC-495A-4B01-9834-BB2D589A1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8D05-62FA-42A1-90BC-F10219DB14CE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FE28-F39E-444E-A2BA-20ED18118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BED7-AC12-4BA5-BE45-BDBE89BF2226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98F6-CF4F-4640-B671-730D44C83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01AF-1A07-492E-95A0-82E623269D0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2E66-A4EA-4A6F-8C97-BDD9404B1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22C1-5D7E-41A7-BF1D-98DB694B22DE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B260-0C80-43FB-9B2D-C2C4051A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73B7-647D-4E1A-ABCA-769D6C5675B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C1E-B109-4E79-8FDF-974B734AA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9172-7807-4D8D-958F-886BD3C76A10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E969-D74A-4B7B-97E8-5E27D452B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CA82-B4A1-43CB-ABC2-EE2D3F6D4104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4968-382E-4A5D-94DB-219879430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C5E4-EFC9-4406-978E-9348B81FEAD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CEA7-A3DF-4A2A-B6D9-78F303F03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31A7-8EEB-4B00-A68A-609228751AD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AAB4-E61C-47A7-8510-D95B2385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57B2-BDAF-48ED-93DE-D126D42B3E6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856A-FCF5-42CF-AD4C-5C1C6DB8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3930EF-B483-43B1-A12D-BF3E062E681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3F43B-19D7-4644-82EA-4DB972140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88" y="92075"/>
            <a:ext cx="5767387" cy="2297113"/>
          </a:xfrm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4102100"/>
            <a:ext cx="9077325" cy="2024063"/>
          </a:xfrm>
        </p:spPr>
      </p:pic>
      <p:pic>
        <p:nvPicPr>
          <p:cNvPr id="13315" name="Picture 2" descr="C:\Documents and Settings\User\Мои документы\Downloads\Матрос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115888"/>
            <a:ext cx="30861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User\Мои документы\Downloads\огонь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5209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s://upload.wikimedia.org/wikipedia/commons/c/cc/%D0%9C%D0%B0%D1%82%D1%80%D0%BE%D1%81%D0%BE%D0%B2_%D0%90%D0%BB%D0%B5%D0%BA%D1%81%D0%B0%D0%BD%D0%B4%D1%80_%D0%9C%D0%B0%D1%82%D0%B2%D0%B5%D0%B5%D0%B2%D0%B8%D1%87%2C_%D0%BA%D0%BE%D0%BC%D1%81%D0%BE%D0%BC%D0%BE%D0%BB%D1%8C%D1%81%D0%BA%D0%B8%D0%B9_%D0%B1%D0%B8%D0%BB%D0%B5%D1%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0" name="AutoShape 4" descr="https://upload.wikimedia.org/wikipedia/commons/c/cc/%D0%9C%D0%B0%D1%82%D1%80%D0%BE%D1%81%D0%BE%D0%B2_%D0%90%D0%BB%D0%B5%D0%BA%D1%81%D0%B0%D0%BD%D0%B4%D1%80_%D0%9C%D0%B0%D1%82%D0%B2%D0%B5%D0%B5%D0%B2%D0%B8%D1%87%2C_%D0%BA%D0%BE%D0%BC%D1%81%D0%BE%D0%BC%D0%BE%D0%BB%D1%8C%D1%81%D0%BA%D0%B8%D0%B9_%D0%B1%D0%B8%D0%BB%D0%B5%D1%82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1" name="AutoShape 6" descr="https://upload.wikimedia.org/wikipedia/commons/c/cc/%D0%9C%D0%B0%D1%82%D1%80%D0%BE%D1%81%D0%BE%D0%B2_%D0%90%D0%BB%D0%B5%D0%BA%D1%81%D0%B0%D0%BD%D0%B4%D1%80_%D0%9C%D0%B0%D1%82%D0%B2%D0%B5%D0%B5%D0%B2%D0%B8%D1%87%2C_%D0%BA%D0%BE%D0%BC%D1%81%D0%BE%D0%BC%D0%BE%D0%BB%D1%8C%D1%81%D0%BA%D0%B8%D0%B9_%D0%B1%D0%B8%D0%BB%D0%B5%D1%82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2" name="AutoShape 8" descr="https://histrf.ru/uploads/media/location/0001/03/559d47158df0234951c6391d6b5ab0ff520c5348.jpe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3" name="AutoShape 10" descr="https://ic.pics.livejournal.com/hautiev_sh/33564898/870647/870647_original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11113" y="22225"/>
            <a:ext cx="49022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Памятник Александру Матросову в Великих Луках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</a:rPr>
              <a:t>В Великих Луках, на живописном месте по левому берегу р. Ловати на площади носящей имя Героя Советского Союза А. Матросова, у подножия древнего городища, рядом с крепостью, высится скульптурный памятник рядовому Александру Матросову.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Памятник установлен по Постановлению Совета Министров СССР от 13.09.1949 г. Установлен памятник и произведено благоустройство в 1954 г. Памятник открыт 25 июля 1954 года. Авторы его – известный советский скульптор В.Е. Вучетич и архитектор В.А. Артомонов.</a:t>
            </a:r>
          </a:p>
          <a:p>
            <a:r>
              <a:rPr lang="ru-RU" sz="1600">
                <a:latin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</a:rPr>
              <a:t>Памятник сооружен на могиле Александра Матросова. Останки героя были перевезены в 1948 году в Великие Луки из деревни Чернушки, где он совершил свой бессмертный подвиг. </a:t>
            </a:r>
          </a:p>
          <a:p>
            <a:r>
              <a:rPr lang="ru-RU" sz="1600">
                <a:latin typeface="Times New Roman" pitchFamily="18" charset="0"/>
              </a:rPr>
              <a:t> Бронзовая фигура А. Матросова с автоматом в руке,  застывшая в стремительном рывке к амбразуре дзота высится на гранитном постаменте. Высота статуи – 4,2 метра, постамента – 4,32 метра. </a:t>
            </a:r>
            <a:br>
              <a:rPr lang="ru-RU" sz="1600">
                <a:latin typeface="Times New Roman" pitchFamily="18" charset="0"/>
              </a:rPr>
            </a:br>
            <a:endParaRPr lang="ru-RU" sz="1600">
              <a:latin typeface="Times New Roman" pitchFamily="18" charset="0"/>
            </a:endParaRPr>
          </a:p>
        </p:txBody>
      </p:sp>
      <p:pic>
        <p:nvPicPr>
          <p:cNvPr id="22535" name="Picture 16" descr="C:\Documents and Settings\User\Мои документы\Downloads\87343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3" y="160338"/>
            <a:ext cx="3889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er\Мои документы\Downloads\87122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58738"/>
            <a:ext cx="52927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1113" y="58738"/>
            <a:ext cx="376872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Чернушки. Первоначально мемориал состоял из дзота и обелиска. Обелиск представлял собой прямоугольный параллелепипед, вверху переходящий в усечённую пирамиду с шаром, и приложенной к нему мемориальной доски с надписью «Здесь погиб Герой Советского Союза А. Матросов». В 1978 году преподаватель кафедры архитектуры Белорусского политехнического института Всеволод Лагуновский подготовил проект реконструкции мемориала. Реконструкция была проведена в том же году силами студенческого отряда добровольцев. Новый мемориал включает в себя арку, в окнах-амбразурах которой установлены шесть бронзовых касок и шесть штыков; 19 кубов со звёздами (19 — возраст Александра Матросова); мемориальную стену с датой подвига; стелу и гранитную плиту, символизирующую комсомольский билет. Дзот рядом с монументом восстановлен таким, каким он был во время боя за Чернушки. </a:t>
            </a:r>
          </a:p>
        </p:txBody>
      </p:sp>
      <p:pic>
        <p:nvPicPr>
          <p:cNvPr id="23555" name="Picture 2" descr="C:\Documents and Settings\User\Мои документы\Downloads\Screenshot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2963863"/>
            <a:ext cx="359727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88913"/>
            <a:ext cx="53990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400" y="5630863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Перезахоронение А.Матросова в Великих Луках 1948 г.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4579" name="Picture 2" descr="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284538"/>
            <a:ext cx="5383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938463"/>
            <a:ext cx="573881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209550"/>
            <a:ext cx="5281612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61913"/>
            <a:ext cx="44481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724525" y="117475"/>
            <a:ext cx="341947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Тогда же, в 48-м, совершенно стихийно возникла идея переименовать Великие Луки в город Матросов.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— Власти народный порыв не поддержали, — говорит мне другой местный краевед Владимир Орлов. — Мотивировали тем, что негоже трогать старинные русские города. В принципе, они были правы. Тогда возникла другая идея — переименовать Локню. Но опять отказ: это был поселок, как бы не по чину имя героя давать. Станет городом — переименуем.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До присвоения статуса города оставалось немного: Локня стремительно развивалась, наращивала промышленность, население. Но немного не успели: Советский Союз развалился.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Города Матросова так на карте и не появилось. Впрочем, жизнь не стоит на месте, все еще может быть.</a:t>
            </a:r>
            <a:br>
              <a:rPr lang="ru-RU" sz="1600">
                <a:latin typeface="Times New Roman" pitchFamily="18" charset="0"/>
              </a:rPr>
            </a:br>
            <a:endParaRPr lang="ru-RU" sz="1600">
              <a:latin typeface="Times New Roman" pitchFamily="18" charset="0"/>
            </a:endParaRPr>
          </a:p>
        </p:txBody>
      </p:sp>
      <p:pic>
        <p:nvPicPr>
          <p:cNvPr id="26627" name="Picture 2" descr="aa19_-_pervaya_mogila_chernush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2425700"/>
            <a:ext cx="28368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017838" y="5745163"/>
            <a:ext cx="261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</a:rPr>
              <a:t>Первая могила А.Матросова, деревня Чернушки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s://cdn.vluki.ru/c/da/5f/da5f38496e395ac17afbb3385e940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2997200"/>
            <a:ext cx="4751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Documents and Settings\User\Мои документы\Downloads\b8c797f219d3c2c1ad479412e63d69700480085f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0175"/>
            <a:ext cx="51498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684213" y="63182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Реконструкция боя, 23февраля 2018г., Великие Луки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588" y="2564904"/>
            <a:ext cx="734481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Почти весь полк, в котором служил отважный боец, вскоре полег. Подвиги товарищей Александра Матросова еще ждут своих исследователей.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8674" name="Picture 2" descr="C:\Documents and Settings\User\Мои документы\Downloads\огонь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6529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Звание Героя Советского Союза Александру Матвеевичу Матросову посмертно присвоено 19 июня 1943 года. Похоронен в городе Великие Луки. 8 сентября 1943 года приказом народного комиссара обороны СССР имя Матросова было присвоено 254-му гвардейскому стрелковому полку, сам он навечно зачислен (одним из первых в Советской Армии) в списки 1-й роты этой части. Памятники Герою установлены в Уфе, Великих Луках, Ульяновске и др. Аналогичные подвиги в Великую Отечественную войну совершили более 400 человек.</a:t>
            </a:r>
          </a:p>
          <a:p>
            <a:endParaRPr lang="ru-RU" b="1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79388" y="166688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Три шАга до дзота...</a:t>
            </a:r>
          </a:p>
          <a:p>
            <a:r>
              <a:rPr lang="ru-RU" sz="1600">
                <a:latin typeface="Times New Roman" pitchFamily="18" charset="0"/>
              </a:rPr>
              <a:t>Строчит пулемёт,</a:t>
            </a:r>
          </a:p>
          <a:p>
            <a:r>
              <a:rPr lang="ru-RU" sz="1600">
                <a:latin typeface="Times New Roman" pitchFamily="18" charset="0"/>
              </a:rPr>
              <a:t>Завязла пехота,</a:t>
            </a:r>
          </a:p>
          <a:p>
            <a:r>
              <a:rPr lang="ru-RU" sz="1600">
                <a:latin typeface="Times New Roman" pitchFamily="18" charset="0"/>
              </a:rPr>
              <a:t>Ни шагу вперёд...</a:t>
            </a:r>
          </a:p>
          <a:p>
            <a:r>
              <a:rPr lang="ru-RU" sz="1600">
                <a:latin typeface="Times New Roman" pitchFamily="18" charset="0"/>
              </a:rPr>
              <a:t>Расстрельное поле,</a:t>
            </a:r>
          </a:p>
          <a:p>
            <a:r>
              <a:rPr lang="ru-RU" sz="1600">
                <a:latin typeface="Times New Roman" pitchFamily="18" charset="0"/>
              </a:rPr>
              <a:t>Смертельный огонь,</a:t>
            </a:r>
          </a:p>
          <a:p>
            <a:r>
              <a:rPr lang="ru-RU" sz="1600">
                <a:latin typeface="Times New Roman" pitchFamily="18" charset="0"/>
              </a:rPr>
              <a:t>Несчётные пули</a:t>
            </a:r>
          </a:p>
          <a:p>
            <a:r>
              <a:rPr lang="ru-RU" sz="1600">
                <a:latin typeface="Times New Roman" pitchFamily="18" charset="0"/>
              </a:rPr>
              <a:t>Считал батальон...</a:t>
            </a:r>
          </a:p>
          <a:p>
            <a:r>
              <a:rPr lang="ru-RU" sz="1600">
                <a:latin typeface="Times New Roman" pitchFamily="18" charset="0"/>
              </a:rPr>
              <a:t>					Солдатская доля,</a:t>
            </a:r>
          </a:p>
          <a:p>
            <a:r>
              <a:rPr lang="ru-RU" sz="1600">
                <a:latin typeface="Times New Roman" pitchFamily="18" charset="0"/>
              </a:rPr>
              <a:t>Израненный снег,</a:t>
            </a:r>
          </a:p>
          <a:p>
            <a:r>
              <a:rPr lang="ru-RU" sz="1600">
                <a:latin typeface="Times New Roman" pitchFamily="18" charset="0"/>
              </a:rPr>
              <a:t>И каждая пуля</a:t>
            </a:r>
          </a:p>
          <a:p>
            <a:r>
              <a:rPr lang="ru-RU" sz="1600">
                <a:latin typeface="Times New Roman" pitchFamily="18" charset="0"/>
              </a:rPr>
              <a:t>Натянутый  нерв...</a:t>
            </a:r>
          </a:p>
          <a:p>
            <a:r>
              <a:rPr lang="ru-RU" sz="1600">
                <a:latin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</a:rPr>
              <a:t>Мгновенный,</a:t>
            </a:r>
          </a:p>
          <a:p>
            <a:r>
              <a:rPr lang="ru-RU" sz="1600">
                <a:latin typeface="Times New Roman" pitchFamily="18" charset="0"/>
              </a:rPr>
              <a:t>           в три шага</a:t>
            </a:r>
          </a:p>
          <a:p>
            <a:r>
              <a:rPr lang="ru-RU" sz="1600">
                <a:latin typeface="Times New Roman" pitchFamily="18" charset="0"/>
              </a:rPr>
              <a:t>И в вечность,</a:t>
            </a:r>
          </a:p>
          <a:p>
            <a:r>
              <a:rPr lang="ru-RU" sz="1600">
                <a:latin typeface="Times New Roman" pitchFamily="18" charset="0"/>
              </a:rPr>
              <a:t>            бросок...</a:t>
            </a:r>
          </a:p>
          <a:p>
            <a:r>
              <a:rPr lang="ru-RU" sz="1600">
                <a:latin typeface="Times New Roman" pitchFamily="18" charset="0"/>
              </a:rPr>
              <a:t>Россию</a:t>
            </a:r>
          </a:p>
          <a:p>
            <a:r>
              <a:rPr lang="ru-RU" sz="1600">
                <a:latin typeface="Times New Roman" pitchFamily="18" charset="0"/>
              </a:rPr>
              <a:t>       в Чернушках</a:t>
            </a:r>
          </a:p>
          <a:p>
            <a:r>
              <a:rPr lang="ru-RU" sz="1600">
                <a:latin typeface="Times New Roman" pitchFamily="18" charset="0"/>
              </a:rPr>
              <a:t>От пули фашистской,</a:t>
            </a:r>
          </a:p>
          <a:p>
            <a:r>
              <a:rPr lang="ru-RU" sz="1600">
                <a:latin typeface="Times New Roman" pitchFamily="18" charset="0"/>
              </a:rPr>
              <a:t>По-русски</a:t>
            </a:r>
          </a:p>
          <a:p>
            <a:r>
              <a:rPr lang="ru-RU" sz="1600">
                <a:latin typeface="Times New Roman" pitchFamily="18" charset="0"/>
              </a:rPr>
              <a:t>         собою</a:t>
            </a:r>
          </a:p>
          <a:p>
            <a:r>
              <a:rPr lang="ru-RU" sz="1600">
                <a:latin typeface="Times New Roman" pitchFamily="18" charset="0"/>
              </a:rPr>
              <a:t>              закрыл </a:t>
            </a:r>
          </a:p>
          <a:p>
            <a:r>
              <a:rPr lang="ru-RU" sz="1600">
                <a:latin typeface="Times New Roman" pitchFamily="18" charset="0"/>
              </a:rPr>
              <a:t>                   паренёк...	</a:t>
            </a:r>
            <a:r>
              <a:rPr lang="ru-RU" sz="1600" b="1">
                <a:latin typeface="Times New Roman" pitchFamily="18" charset="0"/>
              </a:rPr>
              <a:t>      								Владимир Балыкин</a:t>
            </a:r>
            <a:endParaRPr lang="ru-RU" sz="1600">
              <a:latin typeface="Times New Roman" pitchFamily="18" charset="0"/>
            </a:endParaRPr>
          </a:p>
        </p:txBody>
      </p:sp>
      <p:pic>
        <p:nvPicPr>
          <p:cNvPr id="3" name="Picture 5" descr="(48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413" y="555625"/>
            <a:ext cx="53101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er\Мои документы\Downloads\Матросов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65125"/>
            <a:ext cx="4524375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481013"/>
            <a:ext cx="3730625" cy="793750"/>
          </a:xfrm>
          <a:prstGeom prst="rect">
            <a:avLst/>
          </a:prstGeom>
          <a:noFill/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79388" y="1849438"/>
            <a:ext cx="37449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Во время боёв с немецкими захватчиками в районе деревни Чернушки Калининской области проявил героический подвиг: при наступлении роты на укреплённый участок противника (дзоты) красноармеец Матросов, пробравшись к дзоту, закрыл своим телом амбразуру, чем дал возможность преодолеть пункт обороны противника..."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Выдержка из наградного листа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aa09_-_koms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78771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39750" y="5794375"/>
            <a:ext cx="7877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</a:rPr>
              <a:t>Комсомольский билет А.Матросова. Вступил в ВЛКСМ в ноябре 1942 г. </a:t>
            </a:r>
            <a:br>
              <a:rPr lang="ru-RU" i="1">
                <a:latin typeface="Times New Roman" pitchFamily="18" charset="0"/>
              </a:rPr>
            </a:br>
            <a:r>
              <a:rPr lang="ru-RU" i="1">
                <a:latin typeface="Times New Roman" pitchFamily="18" charset="0"/>
              </a:rPr>
              <a:t>Надпись: "Лег на боевую точку противника и заглушил ее. Проявил геройство"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aa12_-_pioner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549275"/>
            <a:ext cx="562927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779838" y="4221163"/>
            <a:ext cx="5348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</a:rPr>
              <a:t>Пионерский отряд воспитанников Ивановского детского дома (в центре А.Матросов)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50825" y="1411288"/>
            <a:ext cx="2881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Родился 5 февраля 1924 года в городе Екатеринославе (ныне</a:t>
            </a:r>
          </a:p>
          <a:p>
            <a:r>
              <a:rPr lang="ru-RU">
                <a:latin typeface="Times New Roman" pitchFamily="18" charset="0"/>
              </a:rPr>
              <a:t>Днепропетровск). Рано лишился родителей. 5 лет</a:t>
            </a:r>
          </a:p>
          <a:p>
            <a:r>
              <a:rPr lang="ru-RU">
                <a:latin typeface="Times New Roman" pitchFamily="18" charset="0"/>
              </a:rPr>
              <a:t>воспитывался в Ивановском детском доме (Ульяновская область). Затем</a:t>
            </a:r>
          </a:p>
          <a:p>
            <a:r>
              <a:rPr lang="ru-RU">
                <a:latin typeface="Times New Roman" pitchFamily="18" charset="0"/>
              </a:rPr>
              <a:t>воспитывался в Уфимской детской трудовой колонии.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859338" y="333375"/>
            <a:ext cx="408622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Красную Армию призван Кировским райвоенкоматом города Уфы Башкирской АССР в сентябре 1942 года и направлен в Краснохолмское пехотное училище (октябрь 1942 года), но вскоре большую часть курсантов</a:t>
            </a:r>
          </a:p>
          <a:p>
            <a:r>
              <a:rPr lang="ru-RU">
                <a:latin typeface="Times New Roman" pitchFamily="18" charset="0"/>
              </a:rPr>
              <a:t>направили на Калининский фронт. В действующей армии – с ноября 1942 года. Служил в составе 2-го отдельного стрелкового батальона 91-й отдельной Сибирской добровольческой бригады имени И.В. Сталина (позже – 254-й гвардейский стрелковый полк 56-й гвардейской стрелковой дивизии, Калининский фронт). Некоторое</a:t>
            </a:r>
          </a:p>
          <a:p>
            <a:r>
              <a:rPr lang="ru-RU">
                <a:latin typeface="Times New Roman" pitchFamily="18" charset="0"/>
              </a:rPr>
              <a:t>время бригада находилась в резерве. Затем ее перебросили под Псков в район Большого Ломоватого бора. Прямо с марша бригада вступила в бой.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18434" name="Picture 2" descr="http://my.krskstate.ru/upload/iblock/3eb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549275"/>
            <a:ext cx="46704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29"/>
            <a:ext cx="5724128" cy="704808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Секунды красноармейца Матросова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27 </a:t>
            </a:r>
            <a:r>
              <a:rPr lang="ru-RU" sz="1600" dirty="0">
                <a:latin typeface="+mn-lt"/>
              </a:rPr>
              <a:t>февраля 1943 года 2-й батальон получил задачу </a:t>
            </a:r>
            <a:r>
              <a:rPr lang="ru-RU" sz="1600" dirty="0">
                <a:latin typeface="+mn-lt"/>
              </a:rPr>
              <a:t>атаковать опорный </a:t>
            </a:r>
            <a:r>
              <a:rPr lang="ru-RU" sz="1600" dirty="0">
                <a:latin typeface="+mn-lt"/>
              </a:rPr>
              <a:t>пункт в районе деревни Плетень, западнее деревни </a:t>
            </a:r>
            <a:r>
              <a:rPr lang="ru-RU" sz="1600" dirty="0">
                <a:latin typeface="+mn-lt"/>
              </a:rPr>
              <a:t>Чернушки </a:t>
            </a:r>
            <a:r>
              <a:rPr lang="ru-RU" sz="1600" dirty="0" err="1">
                <a:latin typeface="+mn-lt"/>
              </a:rPr>
              <a:t>Локнянского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района. Как только наши солдаты прошли лес, и </a:t>
            </a:r>
            <a:r>
              <a:rPr lang="ru-RU" sz="1600" dirty="0">
                <a:latin typeface="+mn-lt"/>
              </a:rPr>
              <a:t>вышли на </a:t>
            </a:r>
            <a:r>
              <a:rPr lang="ru-RU" sz="1600" dirty="0">
                <a:latin typeface="+mn-lt"/>
              </a:rPr>
              <a:t>опушку, они попали под сильный пулеметный огонь противника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три вражеских пулемета в дзотах прикрывали подступы к деревне. </a:t>
            </a:r>
            <a:r>
              <a:rPr lang="ru-RU" sz="1600" dirty="0">
                <a:latin typeface="+mn-lt"/>
              </a:rPr>
              <a:t>Один  пулемет </a:t>
            </a:r>
            <a:r>
              <a:rPr lang="ru-RU" sz="1600" dirty="0">
                <a:latin typeface="+mn-lt"/>
              </a:rPr>
              <a:t>подавила </a:t>
            </a:r>
            <a:r>
              <a:rPr lang="ru-RU" sz="1600" dirty="0">
                <a:latin typeface="+mn-lt"/>
              </a:rPr>
              <a:t>штурмовая </a:t>
            </a:r>
            <a:r>
              <a:rPr lang="ru-RU" sz="1600" dirty="0">
                <a:latin typeface="+mn-lt"/>
              </a:rPr>
              <a:t>группа автоматчиков и бронебойщиков</a:t>
            </a:r>
            <a:r>
              <a:rPr lang="ru-RU" sz="1600" dirty="0">
                <a:latin typeface="+mn-lt"/>
              </a:rPr>
              <a:t>. Второй </a:t>
            </a:r>
            <a:r>
              <a:rPr lang="ru-RU" sz="1600" dirty="0">
                <a:latin typeface="+mn-lt"/>
              </a:rPr>
              <a:t>дзот уничтожила другая группа бронебойщиков. Но пулемет </a:t>
            </a:r>
            <a:r>
              <a:rPr lang="ru-RU" sz="1600" dirty="0">
                <a:latin typeface="+mn-lt"/>
              </a:rPr>
              <a:t>из третьего </a:t>
            </a:r>
            <a:r>
              <a:rPr lang="ru-RU" sz="1600" dirty="0">
                <a:latin typeface="+mn-lt"/>
              </a:rPr>
              <a:t>дзота продолжал обстреливать всю лощину перед деревней.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Попытки заставить его замолчать не увенчались успехом</a:t>
            </a:r>
            <a:r>
              <a:rPr lang="ru-RU" sz="1600" dirty="0">
                <a:latin typeface="+mn-lt"/>
              </a:rPr>
              <a:t>.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тогда в сторону дзота поползли стрелки-автоматчики Петр Огурцов и Александр Матросов. К их основным задачам в наступательном бою "Боевой устав" относил "быстрые, дерзкие и неожиданные действия на флангах и в тылу противника, а также в промежутках его боевых порядков с целью нанесения ему огнем потерь, создания паники, нарушения управления и связи и преграждения путей отхода"...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Огурцов был тяжело ранен, а Матросов сумел подобраться к амбразуре с фланга. С расстояния примерно 30 метров он бросил одну за другой две гранаты. Огонь из дзота прекратился. Красноармейцы 2-го и 4-го батальонов поднялись в атаку, но были остановлены огнем, казалось бы, уже уничтоженного дзота. Не испытывая ни малейшего колебания, Матросов поднялся в полный рост, рывком бросился к дзоту - и своим телом закрыл амбразуру</a:t>
            </a:r>
            <a:r>
              <a:rPr lang="ru-RU" sz="1600" dirty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pic>
        <p:nvPicPr>
          <p:cNvPr id="19458" name="Picture 2" descr="C:\Documents and Settings\User\Мои документы\Downloads\original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588" y="1588"/>
            <a:ext cx="20161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51500" y="2757488"/>
            <a:ext cx="3492500" cy="40306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Это был не акт отчаяния, но вполне осознанный выбор: на несколько секунд огонь из дзота прекратился. Эти секунды и решили исход боя. У немецкого пулеметчика, испытавшего сильнейший психологический шок, на несколько мгновений сократился сектор обзора, тело Матросова мешало вести прицельную стрельбу. И когда пулеметная очередь отбросила его от амбразуры, наступающие красноармейцы уже успели добежать до мертвого (</a:t>
            </a:r>
            <a:r>
              <a:rPr lang="ru-RU" sz="1600" dirty="0" err="1">
                <a:latin typeface="+mn-lt"/>
              </a:rPr>
              <a:t>непоражаемого</a:t>
            </a:r>
            <a:r>
              <a:rPr lang="ru-RU" sz="1600" dirty="0">
                <a:latin typeface="+mn-lt"/>
              </a:rPr>
              <a:t>) пространства дзота.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Атака возобновилась.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3534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Направленный во 2-й батальон политотделом 36-летний старший лейтенант Петр Ильич Волков, уроженец Нижнего Тагила, вырвал лист из тетради и написал донесение: "Начальнику политотдела 91-й бригады добровольцев-сибиряков... Нахожусь во втором батальоне. Наступаем... В бою за д. Чернушки комсомолец Матросов, 1924 года рождения, совершил героический поступок - закрыл амбразуру дзота своим телом, чем и обеспечил продвижение наших стрелков вперед. Чернушки взяты. Наступление продолжается. Подробности доложу по возвращении. Агитатор политотдела ст. л-нт Волков".</a:t>
            </a:r>
          </a:p>
          <a:p>
            <a:r>
              <a:rPr lang="ru-RU">
                <a:latin typeface="Times New Roman" pitchFamily="18" charset="0"/>
              </a:rPr>
              <a:t>Вернуться офицеру не довелось: в тот же день, 27 февраля, Волков был убит. Деревня Чернушка войдет в наградной лист Александра Матросова, погибшего под деревней Плетень, и в историю Великой Отечественной войны.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3600" y="3995738"/>
            <a:ext cx="7416800" cy="23082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Через несколько дней имя Александра Матросова стало известным всей стране. Подвиг Матросова был использован находившимся случайно при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части журналистом для патриотической статьи. При этом дату смерти </a:t>
            </a:r>
            <a:r>
              <a:rPr lang="ru-RU" dirty="0">
                <a:latin typeface="+mn-lt"/>
              </a:rPr>
              <a:t>Героя перенесли </a:t>
            </a:r>
            <a:r>
              <a:rPr lang="ru-RU" dirty="0">
                <a:latin typeface="+mn-lt"/>
              </a:rPr>
              <a:t>на 23 февраля, приурочив подвиг ко дню Красной Армии.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Несмотря на то, что Матросов был не первым, кто совершил подобный </a:t>
            </a:r>
            <a:r>
              <a:rPr lang="ru-RU" dirty="0">
                <a:latin typeface="+mn-lt"/>
              </a:rPr>
              <a:t>акт самопожертвования</a:t>
            </a:r>
            <a:r>
              <a:rPr lang="ru-RU" dirty="0">
                <a:latin typeface="+mn-lt"/>
              </a:rPr>
              <a:t>, именно его имя было использовано для </a:t>
            </a:r>
            <a:r>
              <a:rPr lang="ru-RU" dirty="0">
                <a:latin typeface="+mn-lt"/>
              </a:rPr>
              <a:t>прославления героизма </a:t>
            </a:r>
            <a:r>
              <a:rPr lang="ru-RU" dirty="0">
                <a:latin typeface="+mn-lt"/>
              </a:rPr>
              <a:t>советских солдат.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313113"/>
            <a:ext cx="5021263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6092825"/>
            <a:ext cx="392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</a:rPr>
              <a:t>Тот самый дзот, который обезвредил Матросов, 1943 г.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1507" name="Picture 4" descr="aa18_-_d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46799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891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bibl</cp:lastModifiedBy>
  <cp:revision>20</cp:revision>
  <dcterms:modified xsi:type="dcterms:W3CDTF">2018-02-27T12:22:26Z</dcterms:modified>
</cp:coreProperties>
</file>