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71" r:id="rId3"/>
    <p:sldId id="270" r:id="rId4"/>
    <p:sldId id="256" r:id="rId5"/>
    <p:sldId id="257" r:id="rId6"/>
    <p:sldId id="259" r:id="rId7"/>
    <p:sldId id="262" r:id="rId8"/>
    <p:sldId id="263" r:id="rId9"/>
    <p:sldId id="260" r:id="rId10"/>
    <p:sldId id="269" r:id="rId11"/>
    <p:sldId id="261" r:id="rId12"/>
    <p:sldId id="273" r:id="rId13"/>
    <p:sldId id="266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2" autoAdjust="0"/>
    <p:restoredTop sz="94660"/>
  </p:normalViewPr>
  <p:slideViewPr>
    <p:cSldViewPr>
      <p:cViewPr varScale="1">
        <p:scale>
          <a:sx n="88" d="100"/>
          <a:sy n="88" d="100"/>
        </p:scale>
        <p:origin x="-10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309905"/>
            <a:ext cx="8534400" cy="75895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Виртуальная выставка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2376748"/>
            <a:ext cx="4427984" cy="403187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«Во всем мне хочется дойти до самой сути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…»</a:t>
            </a:r>
          </a:p>
          <a:p>
            <a:pPr algn="ctr"/>
            <a:endParaRPr lang="ru-RU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130-летию со дня рождения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Б.Пастернака</a:t>
            </a:r>
            <a:endParaRPr lang="ru-RU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Муниципальное бюджетное учреждение </a:t>
            </a:r>
            <a:br>
              <a:rPr lang="ru-RU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«Районный культурный центр»</a:t>
            </a:r>
            <a:br>
              <a:rPr lang="ru-RU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</a:rPr>
              <a:t>Куньинская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 центральная районная библиотека</a:t>
            </a:r>
          </a:p>
        </p:txBody>
      </p:sp>
      <p:pic>
        <p:nvPicPr>
          <p:cNvPr id="5" name="Picture 2" descr="C:\Documents and Settings\User\Рабочий стол\maxresdefault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5536" y="2339899"/>
            <a:ext cx="3020685" cy="40318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63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j.livelib.ru/boocover/1001177334/200/c069/Boris_Pasternak__Russkie_pisateli__laureaty_Nobelevskoj_premii_Boris_Pasternak_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1544" y="2645887"/>
            <a:ext cx="190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427984" y="332656"/>
            <a:ext cx="4572000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ru-RU" sz="1200" b="1" dirty="0" smtClean="0"/>
              <a:t>В </a:t>
            </a:r>
            <a:r>
              <a:rPr lang="ru-RU" sz="1200" b="1" dirty="0"/>
              <a:t>книгу лауреата Нобелевской премии Бориса Пастернака входят произведения: "Высокая болезнь", "Охранная грамота", "Стихотворения Юрия Живаго", автобиографическая повесть "Люди и положения". </a:t>
            </a:r>
            <a:br>
              <a:rPr lang="ru-RU" sz="1200" b="1" dirty="0"/>
            </a:br>
            <a:endParaRPr lang="ru-RU" sz="1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8043" y="5522501"/>
            <a:ext cx="3059832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dirty="0"/>
              <a:t>Пастернак, Б.Л. Избранное / </a:t>
            </a:r>
            <a:r>
              <a:rPr lang="ru-RU" sz="1200" b="1" dirty="0" smtClean="0"/>
              <a:t>Б.Л. Пастернак; Сост. и </a:t>
            </a:r>
            <a:r>
              <a:rPr lang="ru-RU" sz="1200" b="1" dirty="0"/>
              <a:t>вступ. </a:t>
            </a:r>
            <a:r>
              <a:rPr lang="ru-RU" sz="1200" b="1" dirty="0" smtClean="0"/>
              <a:t>очерк </a:t>
            </a:r>
            <a:r>
              <a:rPr lang="ru-RU" sz="1200" b="1" dirty="0"/>
              <a:t>А.Н</a:t>
            </a:r>
            <a:r>
              <a:rPr lang="ru-RU" sz="1200" b="1" dirty="0" smtClean="0"/>
              <a:t>. Архангельского</a:t>
            </a:r>
            <a:r>
              <a:rPr lang="ru-RU" sz="1200" b="1" dirty="0"/>
              <a:t>. – М.: Мол. Гвардия, 1991. – 318с.</a:t>
            </a:r>
          </a:p>
        </p:txBody>
      </p:sp>
      <p:pic>
        <p:nvPicPr>
          <p:cNvPr id="5" name="Picture 7" descr="C:\Documents and Settings\User\Рабочий стол\25143202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3501008"/>
            <a:ext cx="2050571" cy="79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592" y="188640"/>
            <a:ext cx="376158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Быть знаменитым некрасиво.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Не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это подымает ввысь.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Не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надо заводить архива,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Над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рукописями трястись</a:t>
            </a:r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200" b="1" i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Цель творчества — самоотдача</a:t>
            </a:r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А не шумиха, не успех.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Позорно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, ничего не знача,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Быть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притчей на устах у всех</a:t>
            </a:r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200" b="1" i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Но надо жить без самозванства,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Так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жить, чтобы в конце </a:t>
            </a:r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концов</a:t>
            </a: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Привлечь к себе любовь пространства,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Услышать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будущего зов</a:t>
            </a:r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200" b="1" i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И надо оставлять пробелы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В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судьбе, а не среди бумаг,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Места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и главы жизни целой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Отчёркивая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на полях</a:t>
            </a:r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200" b="1" i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И окунаться в неизвестность,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прятать в ней свои шаги,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Как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прячется в тумане местность,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Когда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в ней не видать ни </a:t>
            </a:r>
            <a:r>
              <a:rPr lang="ru-RU" sz="1200" b="1" i="1" dirty="0" err="1">
                <a:solidFill>
                  <a:schemeClr val="bg2">
                    <a:lumMod val="25000"/>
                  </a:schemeClr>
                </a:solidFill>
              </a:rPr>
              <a:t>зги</a:t>
            </a:r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200" b="1" i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Другие по живому следу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Пройдут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твой путь за пядью пядь,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Но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пораженья от победы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Ты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сам не должен отличать</a:t>
            </a:r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200" b="1" i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И должен ни единой долькой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Не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отступаться от лица,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Но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быть живым, живым и только,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Живым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и только до конца.</a:t>
            </a:r>
          </a:p>
          <a:p>
            <a:r>
              <a:rPr lang="ru-RU" i="1" dirty="0"/>
              <a:t/>
            </a:r>
            <a:br>
              <a:rPr lang="ru-RU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642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Documents and Settings\User\Рабочий стол\101188887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83260" y="2924944"/>
            <a:ext cx="1624531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79512" y="119435"/>
            <a:ext cx="4572000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Никого не будет в доме,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Кроме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сумерек. Один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Зимний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день в сквозном проеме </a:t>
            </a:r>
            <a:r>
              <a:rPr lang="ru-RU" sz="1400" b="1" i="1" dirty="0" err="1">
                <a:solidFill>
                  <a:schemeClr val="bg2">
                    <a:lumMod val="25000"/>
                  </a:schemeClr>
                </a:solidFill>
              </a:rPr>
              <a:t>Незадернутых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 гардин.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Только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белых мокрых </a:t>
            </a:r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комьев</a:t>
            </a: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Быстрый промельк моховой,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Только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крыши, снег, и, кроме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Крыш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и снега, никого.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опять зачертит иней</a:t>
            </a:r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И опять завертит мной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Прошлогоднее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унынье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дела зимы иной.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опять кольнут доныне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err="1" smtClean="0">
                <a:solidFill>
                  <a:schemeClr val="bg2">
                    <a:lumMod val="25000"/>
                  </a:schemeClr>
                </a:solidFill>
              </a:rPr>
              <a:t>Неотпущенной</a:t>
            </a:r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виной,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окно по крестовине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Сдавит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голод дровяной.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Но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нежданно по портьере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Пробежит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сомненья дрожь,-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Тишину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шагами меря.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Ты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, как будущность, войдешь.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Ты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появишься из двери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В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чем-то белом, без причуд,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В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чем-то, впрямь из тех материй, </a:t>
            </a:r>
            <a:endParaRPr lang="ru-RU" sz="14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25000"/>
                  </a:schemeClr>
                </a:solidFill>
              </a:rPr>
              <a:t>Из </a:t>
            </a:r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которых хлопья шьют.</a:t>
            </a:r>
          </a:p>
          <a:p>
            <a:r>
              <a:rPr lang="ru-RU" sz="1400" b="1" i="1" dirty="0">
                <a:solidFill>
                  <a:schemeClr val="bg2">
                    <a:lumMod val="25000"/>
                  </a:schemeClr>
                </a:solidFill>
              </a:rPr>
              <a:t>1931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20072" y="332656"/>
            <a:ext cx="3779912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dirty="0" smtClean="0"/>
              <a:t>В </a:t>
            </a:r>
            <a:r>
              <a:rPr lang="ru-RU" sz="1200" b="1" dirty="0"/>
              <a:t>книгу Бориса Леонидовича Пастернака, одного из самых ярких и значительных представителей русской литературы Серебряного века, вошли лучшие стихотворения разных лет. В основе книги - прижизненные сборники поэта: они представлены отдельными разделами. </a:t>
            </a:r>
            <a:br>
              <a:rPr lang="ru-RU" sz="1200" b="1" dirty="0"/>
            </a:br>
            <a:endParaRPr lang="ru-RU" sz="12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912094" y="5540861"/>
            <a:ext cx="2736304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dirty="0"/>
              <a:t>Пастернак, Б.Л</a:t>
            </a:r>
            <a:r>
              <a:rPr lang="ru-RU" sz="1200" b="1" dirty="0" smtClean="0"/>
              <a:t>. Стихотворения /Б.Л. Пастернак. </a:t>
            </a:r>
            <a:r>
              <a:rPr lang="ru-RU" sz="1200" b="1" dirty="0"/>
              <a:t>– М.: </a:t>
            </a:r>
            <a:r>
              <a:rPr lang="ru-RU" sz="1200" b="1" dirty="0" err="1"/>
              <a:t>Профиздат</a:t>
            </a:r>
            <a:r>
              <a:rPr lang="ru-RU" sz="1200" b="1" dirty="0"/>
              <a:t>, 2008. </a:t>
            </a:r>
            <a:r>
              <a:rPr lang="ru-RU" sz="1200" b="1" dirty="0" smtClean="0"/>
              <a:t>- 304 </a:t>
            </a:r>
            <a:r>
              <a:rPr lang="ru-RU" sz="1200" b="1" dirty="0"/>
              <a:t>с. (Поэзия 20 века).</a:t>
            </a:r>
          </a:p>
        </p:txBody>
      </p:sp>
      <p:pic>
        <p:nvPicPr>
          <p:cNvPr id="6" name="Picture 7" descr="C:\Documents and Settings\User\Рабочий стол\25143202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7864" y="3210582"/>
            <a:ext cx="2050571" cy="79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088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Рабочий стол\o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39415" y="2780928"/>
            <a:ext cx="1847514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30216" y="434512"/>
            <a:ext cx="4572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ru-RU" sz="1200" b="1" dirty="0"/>
              <a:t>В настоящем издании представлено лирическое наследие крупнейшего русского писателя Бориса Леонидовича Пастернака. </a:t>
            </a:r>
            <a:br>
              <a:rPr lang="ru-RU" sz="1200" b="1" dirty="0"/>
            </a:br>
            <a:endParaRPr lang="ru-RU" sz="1200" b="1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04664"/>
            <a:ext cx="33123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Единственные </a:t>
            </a:r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дни</a:t>
            </a:r>
          </a:p>
          <a:p>
            <a:endParaRPr lang="ru-RU" sz="1200" b="1" i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На протяженье многих зим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Я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помню дни солнцеворота,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каждый был неповторим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повторялся вновь без счета.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целая их череда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Составилась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мало-помалу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Тех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дней единственных, когда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Нам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кажется, что время стало</a:t>
            </a:r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Я помню их наперечет: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Зима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подходит к середине,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Дороги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мокнут, с крыш течет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солнце греется на льдине.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любящие, как во сне,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Друг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к другу тянутся поспешней,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И на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деревьях в вышине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Потеют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от тепла </a:t>
            </a:r>
            <a:r>
              <a:rPr lang="ru-RU" sz="1200" b="1" i="1" dirty="0" err="1">
                <a:solidFill>
                  <a:schemeClr val="bg2">
                    <a:lumMod val="25000"/>
                  </a:schemeClr>
                </a:solidFill>
              </a:rPr>
              <a:t>скворешни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.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полусонным стрелкам лень Ворочаться на циферблате,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дольше века длится день,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не кончается объятье.</a:t>
            </a:r>
          </a:p>
        </p:txBody>
      </p:sp>
      <p:pic>
        <p:nvPicPr>
          <p:cNvPr id="5" name="Picture 7" descr="C:\Documents and Settings\User\Рабочий стол\25143202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5445224"/>
            <a:ext cx="2050571" cy="79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724128" y="5733256"/>
            <a:ext cx="307808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dirty="0"/>
              <a:t>Пастернак, Б.Л. Лирика / Б.Л. Пастернак. – М.: АСТ: АСТ МОСКВА, 2007. – 350 с.</a:t>
            </a:r>
          </a:p>
        </p:txBody>
      </p:sp>
    </p:spTree>
    <p:extLst>
      <p:ext uri="{BB962C8B-B14F-4D97-AF65-F5344CB8AC3E}">
        <p14:creationId xmlns:p14="http://schemas.microsoft.com/office/powerpoint/2010/main" val="486442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369062"/>
            <a:ext cx="37444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Гамлет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Гул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затих. Я вышел на подмостки.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Прислонясь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к дверному косяку,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Я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ловлю в далеком отголоске</a:t>
            </a:r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Что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случится на моем веку.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На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меня наставлен сумрак ночи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Тысячью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биноклей на оси.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Если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только можно, </a:t>
            </a:r>
            <a:r>
              <a:rPr lang="ru-RU" sz="1200" b="1" i="1" dirty="0" err="1">
                <a:solidFill>
                  <a:schemeClr val="bg2">
                    <a:lumMod val="25000"/>
                  </a:schemeClr>
                </a:solidFill>
              </a:rPr>
              <a:t>Aвва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200" b="1" i="1" dirty="0" err="1">
                <a:solidFill>
                  <a:schemeClr val="bg2">
                    <a:lumMod val="25000"/>
                  </a:schemeClr>
                </a:solidFill>
              </a:rPr>
              <a:t>Oтче</a:t>
            </a:r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Чашу эту мимо пронеси.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Я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люблю твой замысел упрямый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играть согласен эту роль.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Но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сейчас идет другая драма,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на этот раз меня уволь.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Но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продуман распорядок действий,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неотвратим конец пути. </a:t>
            </a:r>
            <a:endParaRPr lang="ru-RU" sz="12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Я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один, все тонет в фарисействе</a:t>
            </a:r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r>
              <a:rPr lang="ru-RU" sz="12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200" b="1" i="1" dirty="0">
                <a:solidFill>
                  <a:schemeClr val="bg2">
                    <a:lumMod val="25000"/>
                  </a:schemeClr>
                </a:solidFill>
              </a:rPr>
              <a:t>Жизнь прожить — не поле перейти.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716016" y="5370154"/>
            <a:ext cx="3995936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dirty="0"/>
              <a:t>Пастернак Б. Л. Стихотворения и поэмы: В 2-х т / </a:t>
            </a:r>
            <a:r>
              <a:rPr lang="ru-RU" sz="1200" b="1" dirty="0" smtClean="0"/>
              <a:t>Б.Л. Пастернак; Сост</a:t>
            </a:r>
            <a:r>
              <a:rPr lang="ru-RU" sz="1200" b="1" dirty="0"/>
              <a:t>., </a:t>
            </a:r>
            <a:r>
              <a:rPr lang="ru-RU" sz="1200" b="1" dirty="0" err="1"/>
              <a:t>подг</a:t>
            </a:r>
            <a:r>
              <a:rPr lang="ru-RU" sz="1200" b="1" dirty="0"/>
              <a:t>. текста и примеч. В. С. </a:t>
            </a:r>
            <a:r>
              <a:rPr lang="ru-RU" sz="1200" b="1" dirty="0" err="1"/>
              <a:t>Баевского</a:t>
            </a:r>
            <a:r>
              <a:rPr lang="ru-RU" sz="1200" b="1" dirty="0"/>
              <a:t> и Е. Б. Пастернака. — 3-е изд. — Л.: «Советский писатель», 1990. — (Библиотека поэта. Большая серия). </a:t>
            </a:r>
          </a:p>
        </p:txBody>
      </p:sp>
      <p:pic>
        <p:nvPicPr>
          <p:cNvPr id="5" name="Picture 2" descr="http://i.livelib.ru/boocover/1000033203/200/1afa/Boris_Pasternak__Stihotvoreniya_i_poemy_v_dvuh_tomah._Tom_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60954" y="3122970"/>
            <a:ext cx="1306060" cy="222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635896" y="298951"/>
            <a:ext cx="5333054" cy="2862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dirty="0"/>
              <a:t>Настоящая книга представляет собой наиболее полное научно подготовленное издание, в которое входят все известные в настоящее время стихотворные произведения Бориса Пастернака (1890-1960). Первый том объединяет стихотворения и поэмы десятых - тридцатых годов. Вступительная статья В. Н. </a:t>
            </a:r>
            <a:r>
              <a:rPr lang="ru-RU" sz="1200" b="1" dirty="0" err="1"/>
              <a:t>Альфонсова</a:t>
            </a:r>
            <a:r>
              <a:rPr lang="ru-RU" sz="1200" b="1" dirty="0"/>
              <a:t>, составление и примечания В. С. </a:t>
            </a:r>
            <a:r>
              <a:rPr lang="ru-RU" sz="1200" b="1" dirty="0" err="1"/>
              <a:t>Баевского</a:t>
            </a:r>
            <a:r>
              <a:rPr lang="ru-RU" sz="1200" b="1" dirty="0"/>
              <a:t> и Е. Б. Пастернака. </a:t>
            </a:r>
            <a:endParaRPr lang="ru-RU" sz="1200" b="1" dirty="0" smtClean="0"/>
          </a:p>
          <a:p>
            <a:pPr algn="just"/>
            <a:r>
              <a:rPr lang="ru-RU" sz="1200" b="1" dirty="0"/>
              <a:t>Во второй том вошли произведения 1936-1960 гг., составившие книги "На ранних поездах", "Стихотворения Юрия Живаго", "Когда разгуляется". В качестве приложения к основному собранию даются ранние редакции стихотворений из книг "Близнец в тучах", "Поверх барьеров", а также "Стихи для детей". Том завершается стихотворениями, не включенными в основное собрание. Составление и примечания В.С. </a:t>
            </a:r>
            <a:r>
              <a:rPr lang="ru-RU" sz="1200" b="1" dirty="0" err="1"/>
              <a:t>Баевского</a:t>
            </a:r>
            <a:r>
              <a:rPr lang="ru-RU" sz="1200" b="1" dirty="0"/>
              <a:t> и Е.Б. Пастернака. </a:t>
            </a:r>
          </a:p>
        </p:txBody>
      </p:sp>
      <p:pic>
        <p:nvPicPr>
          <p:cNvPr id="8" name="Picture 7" descr="C:\Documents and Settings\User\Рабочий стол\25143202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4725144"/>
            <a:ext cx="2050571" cy="79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25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Documents and Settings\User\Рабочий стол\img1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8827436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80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9206" y="407194"/>
            <a:ext cx="741520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Борис Пастернак - русский писатель, поэт, переводчик; один из крупнейших поэтов XX </a:t>
            </a:r>
            <a:r>
              <a:rPr lang="ru-RU" sz="1400" dirty="0" smtClean="0"/>
              <a:t>века родился </a:t>
            </a:r>
            <a:r>
              <a:rPr lang="ru-RU" sz="1400" dirty="0"/>
              <a:t>29 января (10 февраля) 1890 года в Москве.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1909 г. — после окончания в 1908 году гимназии поступает на философское отделение историко-филологического факультета Московского университета, начинает писать стихи.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1912 г. — проводит семестр в </a:t>
            </a:r>
            <a:r>
              <a:rPr lang="ru-RU" sz="1400" dirty="0" err="1"/>
              <a:t>Марбургском</a:t>
            </a:r>
            <a:r>
              <a:rPr lang="ru-RU" sz="1400" dirty="0"/>
              <a:t> университете, знакомится с поэтом Р. М. Рильке, получает предложение остаться для сдачи докторского экзамена при кафедре, но отклоняет его.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1913 г. — окончил университет, во время учебы в котором прошел предметы композиторского факультета консерватории. Публикует стихи в альманахе, выпускавшемся группой поэтов «Лирика».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1914 г. — поэтический сборник «Близнец в тучах» (с предисловием Н. Асеева), одобренный Брюсовым. Примыкает к футуристической группе «Центрифуга», дружба с Маяковским.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1918—1921 гг. — плодотворная творческая работа, переводы произведений зарубежных авторов — Клей- ста, Бена Джонсона, Гёте и др.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1922 г. — выход сборника «Сестра моя — жизнь» — своеобразной поэтической декларации. Стихи Пастернака отличает насыщенная, усложненная образность, они очень богаты метафорами.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8676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836712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1925 г. — роман-поэма «</a:t>
            </a:r>
            <a:r>
              <a:rPr lang="ru-RU" sz="1400" dirty="0" err="1"/>
              <a:t>Спекторский</a:t>
            </a:r>
            <a:r>
              <a:rPr lang="ru-RU" sz="1400" dirty="0"/>
              <a:t>», в значительной степени автобиографический, поэмы «Девятьсот пятый год» и «Лейтенант Шмидт».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/>
              <a:t>1928 </a:t>
            </a:r>
            <a:r>
              <a:rPr lang="ru-RU" sz="1400" dirty="0"/>
              <a:t>г. — замысел прозаической книги «Охранная грамота», завершенной через два года. Это, по словам самого поэта, «автобиографические отрывки» о том, как складывались его представления об искусстве и в чем они коренятся. В поэзии положения «Охранной грамоты» были применены и декларированы в сборнике «Второе рождение».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1929 г. — выход сборника «Поверх барьеров», переизданного в 1931 году. Поездка на Кавказ, цикл стихов «Волны», переводы с грузинского.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1932 г. — книга стихов «Второе рождение».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1938 г. — начал переводить Шекспира.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1945 г. — книга стихов «На ранних поездах»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1952—1959 гг. — продолжительная болезнь и цикл стихов «Когда разгуляется». Роман «Доктор Живаго»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в 1958 году опубликован за границей. Нобелевская премия в области литературы, от которой писатель вынужден отказаться из-за ситуации вокруг публикации романа.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1960, 30 мая — кончина после тяжелой болезни.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* * *</a:t>
            </a:r>
          </a:p>
        </p:txBody>
      </p:sp>
    </p:spTree>
    <p:extLst>
      <p:ext uri="{BB962C8B-B14F-4D97-AF65-F5344CB8AC3E}">
        <p14:creationId xmlns:p14="http://schemas.microsoft.com/office/powerpoint/2010/main" val="423903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User\Рабочий стол\100319680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1199" y="2758377"/>
            <a:ext cx="175498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9512" y="7937"/>
            <a:ext cx="2952328" cy="703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Снег идет, снег идет.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К белым звездочкам в буране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Тянутся цветы герани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За оконный переплет</a:t>
            </a: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1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Снег идет, и всё в </a:t>
            </a:r>
            <a:r>
              <a:rPr lang="ru-RU" sz="1100" b="1" dirty="0" err="1">
                <a:solidFill>
                  <a:schemeClr val="bg2">
                    <a:lumMod val="25000"/>
                  </a:schemeClr>
                </a:solidFill>
              </a:rPr>
              <a:t>смятеньи</a:t>
            </a: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,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Всё пускается в полет,-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Черной лестницы ступени,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Перекрестка поворот</a:t>
            </a: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1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Снег идет, снег идет,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Словно падают не хлопья,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А в заплатанном салопе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Сходит наземь небосвод</a:t>
            </a: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1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Словно с видом чудака,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С верхней лестничной площадки,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Крадучись, играя в прятки,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Сходит небо с чердака</a:t>
            </a: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1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Потому что жизнь не ждет.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Не оглянешься — и святки.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Только промежуток краткий,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Смотришь, там и новый год</a:t>
            </a: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100" b="1" dirty="0" smtClean="0"/>
          </a:p>
          <a:p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Снег идет, густой-густой.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В ногу с ним, стопами теми,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В том же темпе, с ленью той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Или с той же быстротой,</a:t>
            </a:r>
          </a:p>
          <a:p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Может быть, проходит время?</a:t>
            </a:r>
          </a:p>
          <a:p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Может быть, за годом год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Следуют, как снег идет,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Или как слова в поэме?</a:t>
            </a:r>
          </a:p>
          <a:p>
            <a:endParaRPr lang="ru-RU" sz="11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Снег идет, снег идет,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Снег идет, и всё в </a:t>
            </a:r>
            <a:r>
              <a:rPr lang="ru-RU" sz="1100" b="1" dirty="0" err="1">
                <a:solidFill>
                  <a:schemeClr val="bg2">
                    <a:lumMod val="25000"/>
                  </a:schemeClr>
                </a:solidFill>
              </a:rPr>
              <a:t>смятеньи</a:t>
            </a: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: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Убеленный пешеход,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Удивленные растенья,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Перекрестка поворот.</a:t>
            </a:r>
          </a:p>
          <a:p>
            <a:endParaRPr lang="ru-RU" sz="1100" b="1" dirty="0"/>
          </a:p>
        </p:txBody>
      </p:sp>
      <p:sp>
        <p:nvSpPr>
          <p:cNvPr id="5" name="AutoShape 5" descr="https://gta-samp.ru/forum/uploads/monthly_2019_06/flourishScrollDWiskur2788px.png.cc15645bf0814e684d8424e3747a78d2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Documents and Settings\User\Рабочий стол\25143202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3150" y="3956067"/>
            <a:ext cx="2050571" cy="79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568265" y="5529975"/>
            <a:ext cx="2216008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dirty="0"/>
              <a:t>Пастернак, Б. Л. Доктор Живаго : роман / Б. Л. Пастернак. – Москва : ЭСМО, </a:t>
            </a:r>
            <a:r>
              <a:rPr lang="ru-RU" sz="1200" b="1" dirty="0" smtClean="0"/>
              <a:t>2005. </a:t>
            </a:r>
            <a:r>
              <a:rPr lang="ru-RU" sz="1200" b="1" dirty="0"/>
              <a:t>– </a:t>
            </a:r>
            <a:r>
              <a:rPr lang="ru-RU" sz="1200" b="1" dirty="0" smtClean="0"/>
              <a:t>624 </a:t>
            </a:r>
            <a:r>
              <a:rPr lang="ru-RU" sz="1200" b="1" dirty="0"/>
              <a:t>с. </a:t>
            </a:r>
            <a:r>
              <a:rPr lang="ru-RU" sz="1200" b="1" dirty="0" smtClean="0"/>
              <a:t> </a:t>
            </a:r>
            <a:endParaRPr lang="ru-RU" sz="1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3150" y="316366"/>
            <a:ext cx="5231756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dirty="0"/>
              <a:t>В 1958 году Борис Пастернак был удостоен Нобелевской премии по литературе «за значительные достижения в современной лирической поэзии, а также за продолжение традиций великого русского эпического романа», но для соотечественников </a:t>
            </a:r>
            <a:r>
              <a:rPr lang="ru-RU" sz="1200" b="1" dirty="0" smtClean="0"/>
              <a:t>присуждение </a:t>
            </a:r>
            <a:r>
              <a:rPr lang="ru-RU" sz="1200" b="1" dirty="0"/>
              <a:t>премии оказалось прочно связано с романом «Доктор Живаго». Масштабная эпопея, захватывающая история любви, трагическое свидетельство многострадальной эпохи, — это произведение по праву считается одним из величайших романов как российской, так и мировой литературы.</a:t>
            </a:r>
          </a:p>
        </p:txBody>
      </p:sp>
    </p:spTree>
    <p:extLst>
      <p:ext uri="{BB962C8B-B14F-4D97-AF65-F5344CB8AC3E}">
        <p14:creationId xmlns:p14="http://schemas.microsoft.com/office/powerpoint/2010/main" val="140066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3960440" cy="6117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Во всем мне хочется дойти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До самой сути.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В работе, в поисках пути,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В сердечной смуте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ru-RU" sz="1200" dirty="0"/>
              <a:t> </a:t>
            </a:r>
            <a:endParaRPr lang="ru-RU" sz="1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До </a:t>
            </a: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сущности протекших дней,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До их причины,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До оснований, до корней,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До сердцевины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Всё время схватывая нить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Судеб, событий,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Жить, думать, чувствовать, любить,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Свершать открытья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О, если бы я только мог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Хотя отчасти,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Я написал бы восемь строк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О свойствах страсти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О беззаконьях, о грехах,</a:t>
            </a:r>
            <a:b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Бегах, погонях,</a:t>
            </a:r>
            <a:b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Нечаянностях впопыхах,</a:t>
            </a:r>
            <a:b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Локтях, ладонях.</a:t>
            </a:r>
          </a:p>
          <a:p>
            <a:endParaRPr lang="ru-RU" sz="1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Я вывел бы ее закон,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Ее начало,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И повторял ее имен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Инициалы.</a:t>
            </a:r>
          </a:p>
          <a:p>
            <a:endParaRPr lang="ru-RU" sz="1400" b="1" dirty="0" smtClean="0"/>
          </a:p>
          <a:p>
            <a:endParaRPr lang="ru-RU" sz="1400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275856" y="199593"/>
            <a:ext cx="302433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Я </a:t>
            </a: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б разбивал стихи, как сад.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Всей дрожью жилок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Цвели бы липы в них подряд,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Гуськом, в затылок.</a:t>
            </a:r>
          </a:p>
          <a:p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В стихи б я внес дыханье роз,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Дыханье мяты,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Луга, осоку, сенокос,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Грозы раскаты.</a:t>
            </a:r>
          </a:p>
          <a:p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Так некогда Шопен вложил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Живое чудо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Фольварков, парков, рощ, могил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В свои этюды.</a:t>
            </a:r>
          </a:p>
          <a:p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Достигнутого торжества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Игра и мука —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Натянутая тетива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Тугого лука.</a:t>
            </a:r>
          </a:p>
        </p:txBody>
      </p:sp>
      <p:pic>
        <p:nvPicPr>
          <p:cNvPr id="9" name="Picture 7" descr="C:\Documents and Settings\User\Рабочий стол\25143202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4005064"/>
            <a:ext cx="2050571" cy="79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651107" y="4653136"/>
            <a:ext cx="3088584" cy="170713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/>
              <a:t>Пастернак, Б. Л. Собрание </a:t>
            </a:r>
            <a:r>
              <a:rPr lang="ru-RU" sz="1200" b="1" dirty="0" smtClean="0"/>
              <a:t>сочинений: </a:t>
            </a:r>
            <a:r>
              <a:rPr lang="ru-RU" sz="1200" b="1" dirty="0"/>
              <a:t>в 5 т. / Б. Л. Пастернак; ред. А. А. Вознесенский [и др.]. — Москва: Художественная литература, 1989 — 1992.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/>
              <a:t>В собрание сочинений вошли все основные произведения писателя.</a:t>
            </a:r>
          </a:p>
        </p:txBody>
      </p:sp>
      <p:pic>
        <p:nvPicPr>
          <p:cNvPr id="1026" name="Picture 2" descr="http://i.livelib.ru/boocover/1000763848/o/4065/Boris_Pasternak__Sobranie_sochinenij_v_5_tomah_komplekt.jpe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99877" y="2826905"/>
            <a:ext cx="2391044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25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User\Рабочий стол\f6418e88404fd932ac4f65a231a0a95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27067" y="2540025"/>
            <a:ext cx="3101826" cy="2130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332656"/>
            <a:ext cx="3912231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Февраль. Достать чернил и плакать!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Писать о феврале навзрыд,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Пока грохочущая слякоть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Весною черною горит.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Достать пролетку. За шесть гривен,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Чрез благовест, чрез клик колес,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Перенестись туда, где ливень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Еще шумней чернил и слез.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Где, как обугленные груши,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С деревьев тысячи грачей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Сорвутся в лужи и обрушат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Сухую грусть на дно очей.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Под ней проталины чернеют,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И ветер криками изрыт,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И чем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случайней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, тем вернее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Слагаются стихи навзрыд.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Roboto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Roboto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7" descr="C:\Documents and Settings\User\Рабочий стол\25143202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4670096"/>
            <a:ext cx="2050571" cy="79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80045" y="4665466"/>
            <a:ext cx="4104456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dirty="0"/>
              <a:t>Пастернак, Б. Л. Сочинения : в 2 т. Т. 1 : Стихотворения / Б. Л. Пастернак ; </a:t>
            </a:r>
            <a:r>
              <a:rPr lang="ru-RU" sz="1200" b="1" dirty="0" smtClean="0"/>
              <a:t>Предисл</a:t>
            </a:r>
            <a:r>
              <a:rPr lang="ru-RU" sz="1200" b="1" dirty="0"/>
              <a:t>. и сост. А. </a:t>
            </a:r>
            <a:r>
              <a:rPr lang="ru-RU" sz="1200" b="1" dirty="0" smtClean="0"/>
              <a:t>Филиппова. </a:t>
            </a:r>
            <a:r>
              <a:rPr lang="ru-RU" sz="1200" b="1" dirty="0"/>
              <a:t>– Тула : Филин, 1993. – 382 с. – (Миры). </a:t>
            </a:r>
            <a:endParaRPr lang="ru-RU" sz="1200" b="1" dirty="0" smtClean="0"/>
          </a:p>
          <a:p>
            <a:pPr algn="just"/>
            <a:endParaRPr lang="ru-RU" sz="1200" b="1" dirty="0" smtClean="0"/>
          </a:p>
          <a:p>
            <a:pPr algn="just"/>
            <a:r>
              <a:rPr lang="ru-RU" sz="1200" b="1" dirty="0" smtClean="0"/>
              <a:t>Пастернак</a:t>
            </a:r>
            <a:r>
              <a:rPr lang="ru-RU" sz="1200" b="1" dirty="0"/>
              <a:t>, Б. Л. Сочинения : в 2 т. Т. 2 : Проза / Б. Л. Пастернак ; </a:t>
            </a:r>
            <a:r>
              <a:rPr lang="ru-RU" sz="1200" b="1" dirty="0" smtClean="0"/>
              <a:t>Предисл</a:t>
            </a:r>
            <a:r>
              <a:rPr lang="ru-RU" sz="1200" b="1" dirty="0"/>
              <a:t>. и сост. А. </a:t>
            </a:r>
            <a:r>
              <a:rPr lang="ru-RU" sz="1200" b="1" dirty="0" smtClean="0"/>
              <a:t>Филиппова. </a:t>
            </a:r>
            <a:r>
              <a:rPr lang="ru-RU" sz="1200" b="1" dirty="0"/>
              <a:t>– Тула : Филин</a:t>
            </a:r>
            <a:r>
              <a:rPr lang="ru-RU" sz="1200" b="1" dirty="0" smtClean="0"/>
              <a:t>, 1993</a:t>
            </a:r>
            <a:r>
              <a:rPr lang="ru-RU" sz="1200" b="1" dirty="0"/>
              <a:t>. – 380 с. – (Миры).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75921" y="329581"/>
            <a:ext cx="4512705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dirty="0"/>
              <a:t>В первый том собрания сочинений замечательного русского поэта и прозаика Бориса Пастернака вошли его стихотворения. Предисловие А. Филиппова. </a:t>
            </a:r>
            <a:endParaRPr lang="ru-RU" sz="1200" b="1" dirty="0" smtClean="0"/>
          </a:p>
          <a:p>
            <a:pPr algn="just"/>
            <a:r>
              <a:rPr lang="ru-RU" sz="1200" b="1" dirty="0"/>
              <a:t>Во второй том сочинений замечательного русского поэта и прозаика Бориса Пастернака вошли его поэмы, повести, а также статьи, очерки и тексты выступлений. </a:t>
            </a:r>
            <a:br>
              <a:rPr lang="ru-RU" sz="1200" b="1" dirty="0"/>
            </a:b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365047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07920"/>
            <a:ext cx="466226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А хочешь, подарю тебе звезду,</a:t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Которая зажглась в зените лета,</a:t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И не уходит даже на рассвете,</a:t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Неся покой, тепло и красоту</a:t>
            </a:r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</a:rPr>
              <a:t>…</a:t>
            </a:r>
          </a:p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Лови! Я ею тоже обогрета.</a:t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А хочешь, подарю тебе цветы?</a:t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Они с лугов заоблачно-летящих,</a:t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И запах их, нездешний, чуть горчащий</a:t>
            </a:r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Напомнит радость чистой высоты…</a:t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Без высоты нет смысла в настоящем.</a:t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А хочешь, подарю тебе стихи?</a:t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Они приходят сами, как ответы</a:t>
            </a:r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На все вопросы, знаки и запреты,</a:t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Смывая страх, прощая все грехи…</a:t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Хотя… Они однажды канут в Лету.</a:t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А хочешь, подарю тебе любовь</a:t>
            </a:r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</a:rPr>
              <a:t>?</a:t>
            </a:r>
          </a:p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И солнце брызнет счастьем сквозь ресницы,</a:t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И нежностью разрушатся границы,</a:t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И на ладони — бабочки из снов…</a:t>
            </a:r>
            <a:br>
              <a:rPr lang="ru-RU" sz="1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И каждый день пусть дольше века длится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!</a:t>
            </a:r>
          </a:p>
        </p:txBody>
      </p:sp>
      <p:pic>
        <p:nvPicPr>
          <p:cNvPr id="3" name="Picture 7" descr="C:\Documents and Settings\User\Рабочий стол\25143202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5432455"/>
            <a:ext cx="2050571" cy="79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Documents and Settings\User\Рабочий стол\6098409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4384" y="2596683"/>
            <a:ext cx="1806388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464578" y="5356562"/>
            <a:ext cx="2286000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dirty="0"/>
              <a:t>Пастернак, Б. Л. Охранная грамота. Шопен / Б. Л. </a:t>
            </a:r>
            <a:r>
              <a:rPr lang="ru-RU" sz="1200" b="1" dirty="0" smtClean="0"/>
              <a:t>Пастернак. </a:t>
            </a:r>
            <a:r>
              <a:rPr lang="ru-RU" sz="1200" b="1" dirty="0"/>
              <a:t>– Москва : Современник, 1989. – 94 с.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01954" y="260648"/>
            <a:ext cx="4688430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dirty="0"/>
              <a:t>В настоящее издание Бориса Леонидовича Пастернака - выдающегося русского советского писателя - вошли два произведения. Автобиографическая проза "Охранная грамота" - о юности, встречах с замечательными людьми, путешествии по Европе, духовных исканиях, первой любви, становлении поэта. В эссе "Шопен" выражена эстетическая программа всего творчества </a:t>
            </a:r>
            <a:r>
              <a:rPr lang="ru-RU" sz="1200" b="1" dirty="0" err="1"/>
              <a:t>Б.Пастернака</a:t>
            </a:r>
            <a:r>
              <a:rPr lang="ru-RU" sz="1200" b="1" dirty="0"/>
              <a:t>. </a:t>
            </a:r>
            <a:br>
              <a:rPr lang="ru-RU" sz="1200" b="1" dirty="0"/>
            </a:b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79095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0486" y="116632"/>
            <a:ext cx="37261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По дому бродит </a:t>
            </a:r>
            <a:r>
              <a:rPr lang="ru-RU" sz="1200" b="1" dirty="0" err="1">
                <a:solidFill>
                  <a:schemeClr val="bg2">
                    <a:lumMod val="25000"/>
                  </a:schemeClr>
                </a:solidFill>
              </a:rPr>
              <a:t>привиденье</a:t>
            </a: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.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Весь день шаги над головой.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На чердаке мелькают тени.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По дому бродит домовой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Везде болтается некстати,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Мешается во все дела,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В халате крадется к кровати,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Срывает скатерть со стола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Ног у порога не обтерши,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Вбегает в вихре сквозняка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И с занавеской, как с </a:t>
            </a:r>
            <a:r>
              <a:rPr lang="ru-RU" sz="1200" b="1" dirty="0" err="1">
                <a:solidFill>
                  <a:schemeClr val="bg2">
                    <a:lumMod val="25000"/>
                  </a:schemeClr>
                </a:solidFill>
              </a:rPr>
              <a:t>танцоршей</a:t>
            </a: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Взвивается до потолка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Кто этот баловник-невежа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И этот призрак и двойник?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Да это наш жилец приезжий,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Наш летний дачник-отпускник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На весь его недолгий роздых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Мы целый дом ему сдаем.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Июль с грозой, июльский воздух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Снял комнаты у нас внаем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Июль, таскающий в одёже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Пух одуванчиков, лопух,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Июль, домой сквозь окна вхожий,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Всё громко говорящий вслух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Степной нечесаный растрепа,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Пропахший липой и травой,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Ботвой и запахом укропа,</a:t>
            </a:r>
            <a:r>
              <a:rPr lang="ru-RU" sz="1200" b="1" dirty="0"/>
              <a:t/>
            </a:r>
            <a:br>
              <a:rPr lang="ru-RU" sz="1200" b="1" dirty="0"/>
            </a:b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Июльский воздух луговой.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25687" y="331101"/>
            <a:ext cx="5166320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dirty="0" smtClean="0"/>
              <a:t>Сборник </a:t>
            </a:r>
            <a:r>
              <a:rPr lang="ru-RU" sz="1200" b="1" dirty="0"/>
              <a:t>Б. Л. Пастернака включает стихотворные и прозаические произведения, отражающие основные направления творчества писателя. Книга построена как своеобразное введение в мир поэта, а дополняющие издание материалы (беседы составителя, тексты писателей-современников, и т. д. помогут научиться читать и понимать многозначное слово художника в контексте его времени и судьбы.</a:t>
            </a:r>
          </a:p>
        </p:txBody>
      </p:sp>
      <p:pic>
        <p:nvPicPr>
          <p:cNvPr id="2050" name="Picture 2" descr="C:\Documents and Settings\User\Рабочий стол\100540669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35158" y="2833536"/>
            <a:ext cx="1447306" cy="232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652120" y="5157192"/>
            <a:ext cx="3150096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dirty="0"/>
              <a:t>Пастернак, Б. Л. «Услышать будущего зов</a:t>
            </a:r>
            <a:r>
              <a:rPr lang="ru-RU" sz="1200" b="1" dirty="0" smtClean="0"/>
              <a:t>» : </a:t>
            </a:r>
            <a:r>
              <a:rPr lang="ru-RU" sz="1200" b="1" dirty="0"/>
              <a:t>Стихотворения. Поэмы. Переводы. Проза / Б. Л. Пастернак; </a:t>
            </a:r>
            <a:r>
              <a:rPr lang="ru-RU" sz="1200" b="1" dirty="0" smtClean="0"/>
              <a:t>Ред</a:t>
            </a:r>
            <a:r>
              <a:rPr lang="ru-RU" sz="1200" b="1" dirty="0"/>
              <a:t>. Л. А. Озеров. — Москва: Школа-пресс, 1995. — 752 с.</a:t>
            </a:r>
          </a:p>
        </p:txBody>
      </p:sp>
      <p:pic>
        <p:nvPicPr>
          <p:cNvPr id="6" name="Picture 7" descr="C:\Documents and Settings\User\Рабочий стол\25143202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73557" y="3328794"/>
            <a:ext cx="2050571" cy="79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34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User\Рабочий стол\101138863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95092" y="2461923"/>
            <a:ext cx="1813779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93870"/>
            <a:ext cx="3312368" cy="703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Осень. Сказочный чертог,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Всем открытый для обзора.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Просеки лесных дорог,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Заглядевшихся в озера.</a:t>
            </a:r>
          </a:p>
          <a:p>
            <a:endParaRPr lang="ru-RU" sz="11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Как на выставке картин: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Залы, залы, залы, залы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Вязов, ясеней, осин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В позолоте небывалой.</a:t>
            </a:r>
          </a:p>
          <a:p>
            <a:endParaRPr lang="ru-RU" sz="11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Липы обруч золотой —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Как венец на новобрачной.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Лик березы — под фатой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Подвенечной и прозрачной.</a:t>
            </a:r>
          </a:p>
          <a:p>
            <a:endParaRPr lang="ru-RU" sz="11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Погребенная земля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Под листвой в канавах, ямах.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В желтых кленах флигеля,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Словно в золоченых рамах.</a:t>
            </a:r>
          </a:p>
          <a:p>
            <a:endParaRPr lang="ru-RU" sz="11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Где деревья в сентябре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На заре стоят попарно,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И закат на их коре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Оставляет след янтарный.</a:t>
            </a:r>
          </a:p>
          <a:p>
            <a:endParaRPr lang="ru-RU" sz="11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Где нельзя ступить в овраг,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Чтоб не стало всем известно: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Так бушует, что ни шаг,</a:t>
            </a:r>
            <a:b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 smtClean="0">
                <a:solidFill>
                  <a:schemeClr val="bg2">
                    <a:lumMod val="25000"/>
                  </a:schemeClr>
                </a:solidFill>
              </a:rPr>
              <a:t>Под ногами лист древесный.</a:t>
            </a:r>
          </a:p>
          <a:p>
            <a:endParaRPr lang="ru-RU" sz="11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Где звучит в конце аллей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Эхо у крутого спуска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И зари вишневый клей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Застывает в виде сгустка.</a:t>
            </a:r>
          </a:p>
          <a:p>
            <a:endParaRPr lang="ru-RU" sz="11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Осень. Древний уголок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Старых книг, одежд, оружья,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Где сокровищ каталог</a:t>
            </a:r>
            <a:br>
              <a:rPr lang="ru-RU" sz="11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b="1" dirty="0">
                <a:solidFill>
                  <a:schemeClr val="bg2">
                    <a:lumMod val="25000"/>
                  </a:schemeClr>
                </a:solidFill>
              </a:rPr>
              <a:t>Перелистывает стужа.</a:t>
            </a:r>
          </a:p>
          <a:p>
            <a:endParaRPr lang="ru-RU" sz="11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100" b="1" dirty="0"/>
          </a:p>
        </p:txBody>
      </p:sp>
      <p:pic>
        <p:nvPicPr>
          <p:cNvPr id="5" name="Picture 7" descr="C:\Documents and Settings\User\Рабочий стол\25143202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75721" y="3212976"/>
            <a:ext cx="2050571" cy="79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82481" y="332656"/>
            <a:ext cx="4572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ru-RU" sz="1200" b="1" dirty="0" smtClean="0"/>
              <a:t>В </a:t>
            </a:r>
            <a:r>
              <a:rPr lang="ru-RU" sz="1200" b="1" dirty="0"/>
              <a:t>книгу </a:t>
            </a:r>
            <a:r>
              <a:rPr lang="ru-RU" sz="1200" b="1" dirty="0" err="1"/>
              <a:t>Б.Л.Пастернака</a:t>
            </a:r>
            <a:r>
              <a:rPr lang="ru-RU" sz="1200" b="1" dirty="0"/>
              <a:t> вошли лучшие стихотворения и поэмы "Девятьсот пятый год", "Лейтенант Шмидт", "</a:t>
            </a:r>
            <a:r>
              <a:rPr lang="ru-RU" sz="1200" b="1" dirty="0" err="1"/>
              <a:t>Спекторский</a:t>
            </a:r>
            <a:r>
              <a:rPr lang="ru-RU" sz="1200" b="1" dirty="0"/>
              <a:t>". </a:t>
            </a:r>
            <a:br>
              <a:rPr lang="ru-RU" sz="1200" b="1" dirty="0"/>
            </a:br>
            <a:endParaRPr lang="ru-RU" sz="1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08781" y="5198227"/>
            <a:ext cx="3187757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dirty="0"/>
              <a:t>Пастернак, Б.Л. Стихотворения и поэмы </a:t>
            </a:r>
            <a:r>
              <a:rPr lang="ru-RU" sz="1200" b="1" dirty="0" smtClean="0"/>
              <a:t>/ </a:t>
            </a:r>
            <a:r>
              <a:rPr lang="ru-RU" sz="1200" b="1" dirty="0" err="1" smtClean="0"/>
              <a:t>Б.Л.Пастернак</a:t>
            </a:r>
            <a:r>
              <a:rPr lang="ru-RU" sz="1200" b="1" dirty="0" smtClean="0"/>
              <a:t>; </a:t>
            </a:r>
            <a:r>
              <a:rPr lang="ru-RU" sz="1200" b="1" dirty="0"/>
              <a:t>Сост. </a:t>
            </a:r>
            <a:r>
              <a:rPr lang="ru-RU" sz="1200" b="1" dirty="0" err="1"/>
              <a:t>Е.Пастернака</a:t>
            </a:r>
            <a:r>
              <a:rPr lang="ru-RU" sz="1200" b="1" dirty="0"/>
              <a:t>; </a:t>
            </a:r>
            <a:r>
              <a:rPr lang="ru-RU" sz="1200" b="1" dirty="0" err="1"/>
              <a:t>Послесл</a:t>
            </a:r>
            <a:r>
              <a:rPr lang="ru-RU" sz="1200" b="1" dirty="0"/>
              <a:t>. Н. Банникова; Ил. </a:t>
            </a:r>
            <a:r>
              <a:rPr lang="ru-RU" sz="1200" b="1" dirty="0" err="1"/>
              <a:t>Л.Пастернака</a:t>
            </a:r>
            <a:r>
              <a:rPr lang="ru-RU" sz="1200" b="1" dirty="0"/>
              <a:t>. – М.: </a:t>
            </a:r>
            <a:r>
              <a:rPr lang="ru-RU" sz="1200" b="1" dirty="0" err="1"/>
              <a:t>Худож</a:t>
            </a:r>
            <a:r>
              <a:rPr lang="ru-RU" sz="1200" b="1" dirty="0" smtClean="0"/>
              <a:t>. лит</a:t>
            </a:r>
            <a:r>
              <a:rPr lang="ru-RU" sz="1200" b="1" dirty="0"/>
              <a:t>., 1990. – 511 с. (Классики и современники. </a:t>
            </a:r>
            <a:r>
              <a:rPr lang="ru-RU" sz="1200" b="1" dirty="0" err="1"/>
              <a:t>Поэтич</a:t>
            </a:r>
            <a:r>
              <a:rPr lang="ru-RU" sz="1200" b="1" dirty="0"/>
              <a:t>. Б-ка).</a:t>
            </a:r>
          </a:p>
        </p:txBody>
      </p:sp>
    </p:spTree>
    <p:extLst>
      <p:ext uri="{BB962C8B-B14F-4D97-AF65-F5344CB8AC3E}">
        <p14:creationId xmlns:p14="http://schemas.microsoft.com/office/powerpoint/2010/main" val="295577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430</TotalTime>
  <Words>1736</Words>
  <Application>Microsoft Office PowerPoint</Application>
  <PresentationFormat>Экран (4:3)</PresentationFormat>
  <Paragraphs>242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Виртуальная выставка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www.PHILka.RU</cp:lastModifiedBy>
  <cp:revision>33</cp:revision>
  <dcterms:modified xsi:type="dcterms:W3CDTF">2020-02-07T12:02:11Z</dcterms:modified>
</cp:coreProperties>
</file>