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62" r:id="rId2"/>
    <p:sldId id="256" r:id="rId3"/>
    <p:sldId id="258" r:id="rId4"/>
    <p:sldId id="259" r:id="rId5"/>
    <p:sldId id="260" r:id="rId6"/>
    <p:sldId id="261" r:id="rId7"/>
    <p:sldId id="267" r:id="rId8"/>
    <p:sldId id="257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новогодние подарки стихи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0031" y="4086224"/>
            <a:ext cx="23812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8900" y="1827658"/>
            <a:ext cx="7292381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000" b="1" dirty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Новогодние </a:t>
            </a:r>
            <a:r>
              <a:rPr lang="ru-RU" sz="60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стихи</a:t>
            </a:r>
          </a:p>
          <a:p>
            <a:r>
              <a:rPr lang="ru-RU" sz="60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псковских поэтов</a:t>
            </a:r>
            <a:endParaRPr lang="ru-RU" sz="6000" b="1" dirty="0">
              <a:ln/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9667" y="14558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бюджетное учреждение «Библиотечно-музейное объединение» </a:t>
            </a:r>
            <a:r>
              <a:rPr lang="ru-RU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Куньинского</a:t>
            </a:r>
            <a:r>
              <a:rPr lang="ru-RU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 Псковской области</a:t>
            </a:r>
          </a:p>
          <a:p>
            <a:pPr algn="ctr"/>
            <a:r>
              <a:rPr lang="ru-RU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Куньинская</a:t>
            </a:r>
            <a:r>
              <a:rPr lang="ru-RU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Центральная районная библиотека</a:t>
            </a:r>
          </a:p>
        </p:txBody>
      </p:sp>
    </p:spTree>
    <p:extLst>
      <p:ext uri="{BB962C8B-B14F-4D97-AF65-F5344CB8AC3E}">
        <p14:creationId xmlns:p14="http://schemas.microsoft.com/office/powerpoint/2010/main" val="18415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3422" y="525517"/>
            <a:ext cx="35635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Картонный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домик</a:t>
            </a:r>
          </a:p>
          <a:p>
            <a:pPr>
              <a:spcAft>
                <a:spcPts val="0"/>
              </a:spcAft>
            </a:pPr>
            <a:endParaRPr lang="ru-RU" sz="1400" dirty="0">
              <a:latin typeface="Constant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Гости разошлись. Окончен праздник.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 стремится к сонному теплу.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Лишь меня картонный домик дразнит,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 ветке елочной в углу.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 душистая с моей кроватью рядом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Словно позабытая стоит.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от домика не отрываю взгляда,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 нем так таинственно горит?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Серебристый дождь с ветвей струится,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Ватный снег забрызган конфетти,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уснули, только мне не спится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хочу я к елке подойти.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Одеяло, сбросив с плеч согретых,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босым на пол холодный встал.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 ели с самых верхних веток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домик сказочный достал.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гардиной месяц желтый светит,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подушкою ладонь моя лежит.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кровати на высоком табурете,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Домик ли, фонарик ли стоит.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гляжу, гляжу, не отрываясь,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Внутрь комнат маленьких его.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сейчас живет там, я не знаю,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Может, счастье детства моего?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6" descr="Картинки по запросу снежинки стихи картин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4259" y="4735395"/>
            <a:ext cx="28575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7501" y="4062216"/>
            <a:ext cx="33218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Там, на целлофановых окошках –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Витражей затейливый узор.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все это было понарошку,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Отчего ж я помню до сих пор.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Черепицу из фольги хрустящей,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Стен малиновых рисованный гранит,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Огонек, что был в нем, - настоящий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теперь в глухой ночи горит.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ru-RU" sz="1400" b="1" dirty="0" err="1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Вахид</a:t>
            </a:r>
            <a:r>
              <a:rPr lang="ru-RU" sz="1400" b="1" dirty="0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Битиев</a:t>
            </a:r>
            <a:endParaRPr lang="ru-RU" sz="1400" b="1" dirty="0">
              <a:latin typeface="Constant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1927" y="356607"/>
            <a:ext cx="6096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22020" indent="449580">
              <a:spcAft>
                <a:spcPts val="0"/>
              </a:spcAft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Times New Roman" panose="02020603050405020304" pitchFamily="18" charset="0"/>
              </a:rPr>
              <a:t>После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Times New Roman" panose="02020603050405020304" pitchFamily="18" charset="0"/>
              </a:rPr>
              <a:t>праздника</a:t>
            </a:r>
          </a:p>
          <a:p>
            <a:pPr marL="922020" indent="449580">
              <a:spcAft>
                <a:spcPts val="0"/>
              </a:spcAft>
            </a:pP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В ясный день, из волшебного леса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Увозили ее силком,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Восхитительную принцессу.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В чей-то чуждый и шумный дом.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Обещали тепло и ласку,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Яркий праздник среди детей.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Не желая понять, что сказка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Леса зимнего ей милей.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Ах, зачем же такой красивой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Появилась она на свет?..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Забирали малютку силой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В мир, где радости больше нет.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На пушистый наряд зеленый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 err="1">
                <a:latin typeface="Constantia" pitchFamily="18" charset="0"/>
                <a:ea typeface="Times New Roman" panose="02020603050405020304" pitchFamily="18" charset="0"/>
              </a:rPr>
              <a:t>Понашили</a:t>
            </a: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 блеска сполна.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Но огнем свечей опаленная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Умирала от страха она.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А вокруг хоровод кружился,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От которого рябь в глазах…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Вдруг: зеленый весь, лес приснился,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И весеннее пенье птах.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4226" y="1099074"/>
            <a:ext cx="6096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Никому, никому незаметен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Ее полный отчаянья взор…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За окном плачет жалобно ветер,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И мерещится ржавый топор.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Уж не слышно возни ребячьей,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Запах праздника вдруг исчез.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И беззвучно малышка плачет,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Вспоминая родимый лес.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Праздник кончен. Игрушки сняты.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Облетает хвойный наряд,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Лишь на ветках остатки ваты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Будто снег неживой лежат. 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Никому не нужна, позабыта,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Всем мешающая теперь…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37160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И хозяин злой и небритый</a:t>
            </a:r>
            <a:endParaRPr lang="ru-RU" sz="12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899160" indent="449580">
              <a:spcAft>
                <a:spcPts val="0"/>
              </a:spcAft>
            </a:pPr>
            <a:r>
              <a:rPr lang="ru-RU" sz="1400" dirty="0">
                <a:latin typeface="Constantia" pitchFamily="18" charset="0"/>
                <a:ea typeface="Times New Roman" panose="02020603050405020304" pitchFamily="18" charset="0"/>
              </a:rPr>
              <a:t>Грубо выбросил ель за дверь</a:t>
            </a:r>
            <a:r>
              <a:rPr lang="ru-RU" sz="1400" dirty="0" smtClean="0">
                <a:latin typeface="Constantia" pitchFamily="18" charset="0"/>
                <a:ea typeface="Times New Roman" panose="02020603050405020304" pitchFamily="18" charset="0"/>
              </a:rPr>
              <a:t>!</a:t>
            </a:r>
          </a:p>
          <a:p>
            <a:pPr marL="899160" indent="449580">
              <a:spcAft>
                <a:spcPts val="0"/>
              </a:spcAft>
            </a:pP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899160" indent="449580">
              <a:spcAft>
                <a:spcPts val="0"/>
              </a:spcAft>
            </a:pPr>
            <a:r>
              <a:rPr lang="ru-RU" sz="1400" b="1" dirty="0" err="1" smtClean="0">
                <a:latin typeface="Constantia" pitchFamily="18" charset="0"/>
                <a:ea typeface="Times New Roman" panose="02020603050405020304" pitchFamily="18" charset="0"/>
              </a:rPr>
              <a:t>Вахид</a:t>
            </a:r>
            <a:r>
              <a:rPr lang="ru-RU" sz="1400" b="1" dirty="0" smtClean="0">
                <a:latin typeface="Constantia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Constantia" pitchFamily="18" charset="0"/>
                <a:ea typeface="Times New Roman" panose="02020603050405020304" pitchFamily="18" charset="0"/>
              </a:rPr>
              <a:t>Битиев</a:t>
            </a:r>
            <a:endParaRPr lang="ru-RU" sz="1200" b="1" dirty="0">
              <a:latin typeface="Constantia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6" descr="Картинки по запросу снежинки стихи картин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2637" y="4882673"/>
            <a:ext cx="28575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421" y="160846"/>
            <a:ext cx="586743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8320">
              <a:spcAft>
                <a:spcPts val="0"/>
              </a:spcAf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Times New Roman" panose="02020603050405020304" pitchFamily="18" charset="0"/>
              </a:rPr>
              <a:t>Предновогоднее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Невиданная роскошь – 				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Кораллы в серебре.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Белей слоновой кости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Деревья во дворе.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На ветке изумрудный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Синицы блик дрожит.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А с неба невесомый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Холодный пух летит.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Застынешь в изумленье,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И кажется, вот-вот,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В какое-то мгновенье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Наступит Новый год.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А в доме дух еловый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Чуть память бередит,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Дыханье мандарина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Мне голову кружит.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Свились в клубок волшебный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Все запахи уже,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Печенья, шоколада,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Хвои, папье-маше.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И радугой бумажной 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Пружинит серпантин,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У потолка, над полем			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 smtClean="0">
                <a:latin typeface="Constantia" pitchFamily="18" charset="0"/>
                <a:ea typeface="Times New Roman" panose="02020603050405020304" pitchFamily="18" charset="0"/>
              </a:rPr>
              <a:t>Распахнутых гардин.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7633" y="1789232"/>
            <a:ext cx="485045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Часы бегут неслышно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Всё стрелками крутя.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И в ожиданье чуда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Ты счастлив, как дитя.</a:t>
            </a: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И сердце замирает,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И сон от глаз бежит,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И золото по стенам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Дождь из фольги струит.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И каждый раз взаправду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Ты грезишь вновь и вновь,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Что будет год богатым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На Дружбу и Любовь.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Что все, о чем мечтаешь,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Исполниться должно.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Ведь эта жизнь нередко 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Похожа на кино.</a:t>
            </a:r>
            <a:endParaRPr lang="ru-RU" sz="1400" dirty="0">
              <a:latin typeface="Constantia" pitchFamily="18" charset="0"/>
              <a:ea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u-RU" sz="1600" dirty="0">
                <a:latin typeface="Constantia" pitchFamily="18" charset="0"/>
                <a:ea typeface="Times New Roman" panose="02020603050405020304" pitchFamily="18" charset="0"/>
              </a:rPr>
              <a:t>				</a:t>
            </a:r>
            <a:r>
              <a:rPr lang="ru-RU" sz="1600" b="1" dirty="0" err="1">
                <a:latin typeface="Constantia" pitchFamily="18" charset="0"/>
                <a:ea typeface="Times New Roman" panose="02020603050405020304" pitchFamily="18" charset="0"/>
              </a:rPr>
              <a:t>Вахид</a:t>
            </a:r>
            <a:r>
              <a:rPr lang="ru-RU" sz="1600" b="1" dirty="0">
                <a:latin typeface="Constantia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Constantia" pitchFamily="18" charset="0"/>
                <a:ea typeface="Times New Roman" panose="02020603050405020304" pitchFamily="18" charset="0"/>
              </a:rPr>
              <a:t>Битиев</a:t>
            </a:r>
            <a:endParaRPr lang="ru-RU" sz="1400" b="1" dirty="0">
              <a:latin typeface="Constantia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6" descr="Картинки по запросу снежинки стихи картин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3237" y="4920230"/>
            <a:ext cx="28575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otkritki-s-novim-godom-animaciya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743" y="662152"/>
            <a:ext cx="6641165" cy="54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9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9725" y="661003"/>
            <a:ext cx="4316083" cy="5143591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Constantia" pitchFamily="18" charset="0"/>
              </a:rPr>
              <a:t/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>
                <a:latin typeface="Constantia" pitchFamily="18" charset="0"/>
              </a:rPr>
              <a:t/>
            </a:r>
            <a:br>
              <a:rPr lang="ru-RU" sz="1600" dirty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/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>
                <a:latin typeface="Constantia" pitchFamily="18" charset="0"/>
              </a:rPr>
              <a:t/>
            </a:r>
            <a:br>
              <a:rPr lang="ru-RU" sz="1600" dirty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/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>
                <a:latin typeface="Constantia" pitchFamily="18" charset="0"/>
              </a:rPr>
              <a:t/>
            </a:r>
            <a:br>
              <a:rPr lang="ru-RU" sz="1600" dirty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В.Н.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/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Есть дивная прелесть в ночи новогодней,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взметнувшей над крышей крыло.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И хочется мне, чтобы снова сегодня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хорошее в гости пришло.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>
                <a:latin typeface="Constantia" pitchFamily="18" charset="0"/>
              </a:rPr>
              <a:t/>
            </a:r>
            <a:br>
              <a:rPr lang="ru-RU" sz="1600" dirty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И пусть даже чем-то последним погребав,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ни слова б в ответ не сказав,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по-прежнему зябким сентябрьским небом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Подернулись эти глаза.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>
                <a:latin typeface="Constantia" pitchFamily="18" charset="0"/>
              </a:rPr>
              <a:t/>
            </a:r>
            <a:br>
              <a:rPr lang="ru-RU" sz="1600" dirty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Но я бесшабашно, как хан половецкий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в разгульном и диком пиру,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>
                <a:latin typeface="Constantia" pitchFamily="18" charset="0"/>
              </a:rPr>
              <a:t> </a:t>
            </a:r>
            <a:r>
              <a:rPr lang="ru-RU" sz="1600" dirty="0" smtClean="0">
                <a:latin typeface="Constantia" pitchFamily="18" charset="0"/>
              </a:rPr>
              <a:t>люблю по-мужски тебя с нежностью детской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и щедро по-хански дарю: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>
                <a:latin typeface="Constantia" pitchFamily="18" charset="0"/>
              </a:rPr>
              <a:t/>
            </a:r>
            <a:br>
              <a:rPr lang="ru-RU" sz="1600" dirty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морозный закат, отзывающий болью,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угрюмый лесной окоем,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и дальнюю песню, и снежное поле,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И княжество в сердце моем.</a:t>
            </a:r>
            <a:r>
              <a:rPr lang="ru-RU" sz="1600" b="1" dirty="0">
                <a:latin typeface="Constantia" pitchFamily="18" charset="0"/>
              </a:rPr>
              <a:t> </a:t>
            </a:r>
            <a:r>
              <a:rPr lang="ru-RU" sz="1600" b="1" dirty="0" smtClean="0">
                <a:latin typeface="Constantia" pitchFamily="18" charset="0"/>
              </a:rPr>
              <a:t>								</a:t>
            </a:r>
            <a:r>
              <a:rPr lang="ru-RU" sz="1800" b="1" dirty="0">
                <a:latin typeface="Constantia" pitchFamily="18" charset="0"/>
              </a:rPr>
              <a:t/>
            </a:r>
            <a:br>
              <a:rPr lang="ru-RU" sz="1800" b="1" dirty="0">
                <a:latin typeface="Constantia" pitchFamily="18" charset="0"/>
              </a:rPr>
            </a:br>
            <a:r>
              <a:rPr lang="ru-RU" sz="1800" b="1" dirty="0" smtClean="0">
                <a:latin typeface="Constantia" pitchFamily="18" charset="0"/>
              </a:rPr>
              <a:t>			</a:t>
            </a:r>
            <a:endParaRPr lang="ru-RU" sz="1800" b="1" dirty="0">
              <a:latin typeface="Constantia" pitchFamily="18" charset="0"/>
            </a:endParaRPr>
          </a:p>
        </p:txBody>
      </p:sp>
      <p:pic>
        <p:nvPicPr>
          <p:cNvPr id="3074" name="Picture 2" descr="fedorov-m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581" y="908964"/>
            <a:ext cx="2857500" cy="370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снежинки стихи картин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3238" y="5071168"/>
            <a:ext cx="28575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27816" y="4778780"/>
            <a:ext cx="2346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Михаил Федоров</a:t>
            </a:r>
            <a:br>
              <a:rPr lang="ru-RU" sz="1600" b="1" dirty="0">
                <a:latin typeface="Constantia" pitchFamily="18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1755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352" y="108955"/>
            <a:ext cx="3928352" cy="6749045"/>
          </a:xfrm>
        </p:spPr>
        <p:txBody>
          <a:bodyPr>
            <a:normAutofit fontScale="90000"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Праздник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r>
              <a:rPr lang="ru-RU" sz="1600" dirty="0" err="1" smtClean="0">
                <a:latin typeface="Constantia" pitchFamily="18" charset="0"/>
              </a:rPr>
              <a:t>Праздник</a:t>
            </a:r>
            <a:r>
              <a:rPr lang="ru-RU" sz="1600" dirty="0" smtClean="0">
                <a:latin typeface="Constantia" pitchFamily="18" charset="0"/>
              </a:rPr>
              <a:t>. Свечи на столе –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			пусть горят.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Выбираю я колье и 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			наряд.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А кто любит, тот придет,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			только верь.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Открываю в Новый год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			тихо дверь.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Первый взгляд – глаза в глаза,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			вспыхнул свет.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- Здравствуй, здравствуй, - 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			он сказал, -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			ну привет.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- Здравствуй, здравствуй, - 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			говорю, -	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			я ждала,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наши встречи я люблю – 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			и слова. – 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Вспомним юность, посидим.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			- Хорошо.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- Сколько лет и сколько зим –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			все прошло.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- Встреча только до утра.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			- Ну и что ж,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- Грустно скажешь: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			- Мне пора, -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			и уйдешь.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					1.01.2001г.	</a:t>
            </a: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endParaRPr lang="ru-RU" sz="1600" dirty="0">
              <a:latin typeface="Constantia" pitchFamily="18" charset="0"/>
            </a:endParaRPr>
          </a:p>
        </p:txBody>
      </p:sp>
      <p:pic>
        <p:nvPicPr>
          <p:cNvPr id="3" name="Picture 6" descr="Картинки по запросу снежинки стихи картин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90" y="5168094"/>
            <a:ext cx="28575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User\Рабочий стол\Е.Николаева, книги\Image3.pn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31240" y="899028"/>
            <a:ext cx="2743200" cy="398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55724" y="4983428"/>
            <a:ext cx="2154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 Елена Николаева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5841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1823" y="186229"/>
            <a:ext cx="8911687" cy="6671771"/>
          </a:xfrm>
        </p:spPr>
        <p:txBody>
          <a:bodyPr>
            <a:normAutofit fontScale="90000"/>
          </a:bodyPr>
          <a:lstStyle/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Так прекрасен Новый год!</a:t>
            </a:r>
            <a:b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Так прекрасен Новый год!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>
                <a:latin typeface="Constantia" pitchFamily="18" charset="0"/>
              </a:rPr>
              <a:t>	</a:t>
            </a:r>
            <a:r>
              <a:rPr lang="ru-RU" sz="1800" dirty="0" smtClean="0">
                <a:latin typeface="Constantia" pitchFamily="18" charset="0"/>
              </a:rPr>
              <a:t>			Так прекрасен!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Испечем медовый торт,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>
                <a:latin typeface="Constantia" pitchFamily="18" charset="0"/>
              </a:rPr>
              <a:t>	</a:t>
            </a:r>
            <a:r>
              <a:rPr lang="ru-RU" sz="1800" dirty="0" smtClean="0">
                <a:latin typeface="Constantia" pitchFamily="18" charset="0"/>
              </a:rPr>
              <a:t>			стол украсим.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Пир устроим, ой какой!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>
                <a:latin typeface="Constantia" pitchFamily="18" charset="0"/>
              </a:rPr>
              <a:t>	</a:t>
            </a:r>
            <a:r>
              <a:rPr lang="ru-RU" sz="1800" dirty="0" smtClean="0">
                <a:latin typeface="Constantia" pitchFamily="18" charset="0"/>
              </a:rPr>
              <a:t>			И нальем вина.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Гостю скажем: «Дорогой,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>
                <a:latin typeface="Constantia" pitchFamily="18" charset="0"/>
              </a:rPr>
              <a:t>	</a:t>
            </a:r>
            <a:r>
              <a:rPr lang="ru-RU" sz="1800" dirty="0" smtClean="0">
                <a:latin typeface="Constantia" pitchFamily="18" charset="0"/>
              </a:rPr>
              <a:t>			пей до дна!»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Если гость не станет пить, -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>
                <a:latin typeface="Constantia" pitchFamily="18" charset="0"/>
              </a:rPr>
              <a:t>	</a:t>
            </a:r>
            <a:r>
              <a:rPr lang="ru-RU" sz="1800" dirty="0" smtClean="0">
                <a:latin typeface="Constantia" pitchFamily="18" charset="0"/>
              </a:rPr>
              <a:t>			нас не уважает.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В гости незачем ходить,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>
                <a:latin typeface="Constantia" pitchFamily="18" charset="0"/>
              </a:rPr>
              <a:t>	</a:t>
            </a:r>
            <a:r>
              <a:rPr lang="ru-RU" sz="1800" dirty="0" smtClean="0">
                <a:latin typeface="Constantia" pitchFamily="18" charset="0"/>
              </a:rPr>
              <a:t>			если меру знает.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Нанесем такой удар,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>
                <a:latin typeface="Constantia" pitchFamily="18" charset="0"/>
              </a:rPr>
              <a:t>	</a:t>
            </a:r>
            <a:r>
              <a:rPr lang="ru-RU" sz="1800" dirty="0" smtClean="0">
                <a:latin typeface="Constantia" pitchFamily="18" charset="0"/>
              </a:rPr>
              <a:t>			чтоб трещали кости!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Нет! Поставим самовар,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>
                <a:latin typeface="Constantia" pitchFamily="18" charset="0"/>
              </a:rPr>
              <a:t>	</a:t>
            </a:r>
            <a:r>
              <a:rPr lang="ru-RU" sz="1800" dirty="0" smtClean="0">
                <a:latin typeface="Constantia" pitchFamily="18" charset="0"/>
              </a:rPr>
              <a:t>			рады будем гостю.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Все бутылки до одной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>
                <a:latin typeface="Constantia" pitchFamily="18" charset="0"/>
              </a:rPr>
              <a:t>	</a:t>
            </a:r>
            <a:r>
              <a:rPr lang="ru-RU" sz="1800" dirty="0" smtClean="0">
                <a:latin typeface="Constantia" pitchFamily="18" charset="0"/>
              </a:rPr>
              <a:t>			выбросим в окно.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Гостю скажем: «Дорогой,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>
                <a:latin typeface="Constantia" pitchFamily="18" charset="0"/>
              </a:rPr>
              <a:t>	</a:t>
            </a:r>
            <a:r>
              <a:rPr lang="ru-RU" sz="1800" dirty="0" smtClean="0">
                <a:latin typeface="Constantia" pitchFamily="18" charset="0"/>
              </a:rPr>
              <a:t>			ты не пей вино!»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В самый праздничный разгар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>
                <a:latin typeface="Constantia" pitchFamily="18" charset="0"/>
              </a:rPr>
              <a:t>	</a:t>
            </a:r>
            <a:r>
              <a:rPr lang="ru-RU" sz="1800" dirty="0" smtClean="0">
                <a:latin typeface="Constantia" pitchFamily="18" charset="0"/>
              </a:rPr>
              <a:t>			настоящий медный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запоет наш самовар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>
                <a:latin typeface="Constantia" pitchFamily="18" charset="0"/>
              </a:rPr>
              <a:t>	</a:t>
            </a:r>
            <a:r>
              <a:rPr lang="ru-RU" sz="1800" dirty="0" smtClean="0">
                <a:latin typeface="Constantia" pitchFamily="18" charset="0"/>
              </a:rPr>
              <a:t>			необыкновенный.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>
                <a:latin typeface="Constantia" pitchFamily="18" charset="0"/>
              </a:rPr>
              <a:t>	</a:t>
            </a:r>
            <a:r>
              <a:rPr lang="ru-RU" sz="1800" dirty="0" smtClean="0">
                <a:latin typeface="Constantia" pitchFamily="18" charset="0"/>
              </a:rPr>
              <a:t>			</a:t>
            </a:r>
            <a:r>
              <a:rPr lang="ru-RU" sz="1800" b="1" dirty="0" smtClean="0">
                <a:latin typeface="Constantia" pitchFamily="18" charset="0"/>
              </a:rPr>
              <a:t>Елена Николаева</a:t>
            </a:r>
            <a:r>
              <a:rPr lang="ru-RU" sz="1800" dirty="0" smtClean="0">
                <a:latin typeface="Constantia" pitchFamily="18" charset="0"/>
              </a:rPr>
              <a:t>  январь 2000г.	</a:t>
            </a:r>
            <a:r>
              <a:rPr lang="ru-RU" sz="1800" dirty="0" smtClean="0"/>
              <a:t>	</a:t>
            </a:r>
            <a:endParaRPr lang="ru-RU" sz="4000" dirty="0"/>
          </a:p>
        </p:txBody>
      </p:sp>
      <p:pic>
        <p:nvPicPr>
          <p:cNvPr id="3" name="Picture 6" descr="Картинки по запросу снежинки стихи картин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9202" y="4800711"/>
            <a:ext cx="28575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0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778" y="286298"/>
            <a:ext cx="7718221" cy="74311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Constantia" panose="02030602050306030303" pitchFamily="18" charset="0"/>
              </a:rPr>
              <a:t>Взлетит </a:t>
            </a:r>
            <a:r>
              <a:rPr lang="ru-RU" sz="1600" dirty="0" err="1" smtClean="0">
                <a:latin typeface="Constantia" panose="02030602050306030303" pitchFamily="18" charset="0"/>
              </a:rPr>
              <a:t>новогодья</a:t>
            </a:r>
            <a:r>
              <a:rPr lang="ru-RU" sz="1600" dirty="0" smtClean="0">
                <a:latin typeface="Constantia" panose="02030602050306030303" pitchFamily="18" charset="0"/>
              </a:rPr>
              <a:t/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Высокая сень,</a:t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Во славу Господня</a:t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Прибавится день, -</a:t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>
                <a:latin typeface="Constantia" panose="02030602050306030303" pitchFamily="18" charset="0"/>
              </a:rPr>
              <a:t/>
            </a:r>
            <a:br>
              <a:rPr lang="ru-RU" sz="1600" dirty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Наш общий достаток.</a:t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И грянет игра,</a:t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С забавами святок</a:t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Пойдут вечера.</a:t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>
                <a:latin typeface="Constantia" panose="02030602050306030303" pitchFamily="18" charset="0"/>
              </a:rPr>
              <a:t/>
            </a:r>
            <a:br>
              <a:rPr lang="ru-RU" sz="1600" dirty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Засветятся лики,</a:t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Куранты пробьют,</a:t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Разбудят калики</a:t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Наш тихий уют.</a:t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>
                <a:latin typeface="Constantia" panose="02030602050306030303" pitchFamily="18" charset="0"/>
              </a:rPr>
              <a:t/>
            </a:r>
            <a:br>
              <a:rPr lang="ru-RU" sz="1600" dirty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Скажу я: родная,</a:t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Ты только вглядись,</a:t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Как звезды роняя,</a:t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Возносится высь!</a:t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>
                <a:latin typeface="Constantia" panose="02030602050306030303" pitchFamily="18" charset="0"/>
              </a:rPr>
              <a:t/>
            </a:r>
            <a:br>
              <a:rPr lang="ru-RU" sz="1600" dirty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Нам ночь </a:t>
            </a:r>
            <a:r>
              <a:rPr lang="ru-RU" sz="1600" dirty="0" err="1" smtClean="0">
                <a:latin typeface="Constantia" panose="02030602050306030303" pitchFamily="18" charset="0"/>
              </a:rPr>
              <a:t>навздыхает</a:t>
            </a:r>
            <a:r>
              <a:rPr lang="ru-RU" sz="1600" dirty="0" smtClean="0">
                <a:latin typeface="Constantia" panose="02030602050306030303" pitchFamily="18" charset="0"/>
              </a:rPr>
              <a:t/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Причуд ворожбы, - </a:t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Совсем неплохая</a:t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Заруба судьбы.</a:t>
            </a:r>
            <a:br>
              <a:rPr lang="ru-RU" sz="1600" dirty="0" smtClean="0">
                <a:latin typeface="Constantia" panose="02030602050306030303" pitchFamily="18" charset="0"/>
              </a:rPr>
            </a:br>
            <a:r>
              <a:rPr lang="ru-RU" sz="1600" dirty="0">
                <a:latin typeface="Constantia" panose="02030602050306030303" pitchFamily="18" charset="0"/>
              </a:rPr>
              <a:t/>
            </a:r>
            <a:br>
              <a:rPr lang="ru-RU" sz="1600" dirty="0">
                <a:latin typeface="Constantia" panose="02030602050306030303" pitchFamily="18" charset="0"/>
              </a:rPr>
            </a:br>
            <a:endParaRPr lang="ru-RU" sz="1600" b="1" dirty="0">
              <a:latin typeface="Constantia" panose="02030602050306030303" pitchFamily="18" charset="0"/>
            </a:endParaRPr>
          </a:p>
        </p:txBody>
      </p:sp>
      <p:pic>
        <p:nvPicPr>
          <p:cNvPr id="2050" name="Picture 2" descr="Картинки по запросу Энвер Жемлиханов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480" y="824247"/>
            <a:ext cx="2762519" cy="3683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снежинки стихи картин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326" y="5084047"/>
            <a:ext cx="28575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30325" y="4714715"/>
            <a:ext cx="2317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onstantia" panose="02030602050306030303" pitchFamily="18" charset="0"/>
              </a:rPr>
              <a:t>   </a:t>
            </a:r>
            <a:r>
              <a:rPr lang="ru-RU" sz="1600" b="1" dirty="0" err="1" smtClean="0">
                <a:latin typeface="Constantia" panose="02030602050306030303" pitchFamily="18" charset="0"/>
              </a:rPr>
              <a:t>Энвер</a:t>
            </a:r>
            <a:r>
              <a:rPr lang="ru-RU" sz="1600" b="1" dirty="0" smtClean="0"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latin typeface="Constantia" panose="02030602050306030303" pitchFamily="18" charset="0"/>
              </a:rPr>
              <a:t>Жемлиханов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8757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latin typeface="Constantia" pitchFamily="18" charset="0"/>
              </a:rPr>
              <a:t>Прощай, приют надежд моих и дел!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Стучат твои последние минуты.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И стало очень грустно почему-то,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Как будто дорогое проглядел.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>
                <a:latin typeface="Constantia" pitchFamily="18" charset="0"/>
              </a:rPr>
              <a:t/>
            </a:r>
            <a:br>
              <a:rPr lang="ru-RU" sz="1600" dirty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И правда, дней промчавшуюся рать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Я мысленно окидываю взором.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Они добром заполнены и вздором,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Иди теперь, попробуй разобрать.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>
                <a:latin typeface="Constantia" pitchFamily="18" charset="0"/>
              </a:rPr>
              <a:t/>
            </a:r>
            <a:br>
              <a:rPr lang="ru-RU" sz="1600" dirty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Я жил как все, доволен был жильем,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Глубин тишайших не искал – не рыба.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И, смертный грешник, говорю спасибо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За все, чем жил, за все чем мы живем!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>
                <a:latin typeface="Constantia" pitchFamily="18" charset="0"/>
              </a:rPr>
              <a:t/>
            </a:r>
            <a:br>
              <a:rPr lang="ru-RU" sz="1600" dirty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За вечный светоч материнских глаз,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За ожиданье </a:t>
            </a:r>
            <a:r>
              <a:rPr lang="ru-RU" sz="1600" dirty="0" err="1" smtClean="0">
                <a:latin typeface="Constantia" pitchFamily="18" charset="0"/>
              </a:rPr>
              <a:t>непришедших</a:t>
            </a:r>
            <a:r>
              <a:rPr lang="ru-RU" sz="1600" dirty="0" smtClean="0">
                <a:latin typeface="Constantia" pitchFamily="18" charset="0"/>
              </a:rPr>
              <a:t> писем, -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За все земное, от чего зависим,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И что само зависимо от нас.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>
                <a:latin typeface="Constantia" pitchFamily="18" charset="0"/>
              </a:rPr>
              <a:t/>
            </a:r>
            <a:br>
              <a:rPr lang="ru-RU" sz="1600" dirty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Гудит мой дом! И жизнь берет свое,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Где вечное не вечно – лишь мгновенно.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Прости-прощай. Навек благословенно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>Будь каждое мгновение твое!</a:t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>
                <a:latin typeface="Constantia" pitchFamily="18" charset="0"/>
              </a:rPr>
              <a:t/>
            </a:r>
            <a:br>
              <a:rPr lang="ru-RU" sz="1600" dirty="0">
                <a:latin typeface="Constantia" pitchFamily="18" charset="0"/>
              </a:rPr>
            </a:br>
            <a:r>
              <a:rPr lang="ru-RU" sz="1600" b="1" dirty="0" err="1" smtClean="0">
                <a:latin typeface="Constantia" pitchFamily="18" charset="0"/>
              </a:rPr>
              <a:t>Энвер</a:t>
            </a:r>
            <a:r>
              <a:rPr lang="ru-RU" sz="1600" b="1" dirty="0" smtClean="0">
                <a:latin typeface="Constantia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</a:rPr>
              <a:t>Жемлиханов</a:t>
            </a:r>
            <a:r>
              <a:rPr lang="ru-RU" sz="1600" b="1" dirty="0" smtClean="0">
                <a:latin typeface="Constantia" pitchFamily="18" charset="0"/>
              </a:rPr>
              <a:t/>
            </a:r>
            <a:br>
              <a:rPr lang="ru-RU" sz="1600" b="1" dirty="0" smtClean="0">
                <a:latin typeface="Constantia" pitchFamily="18" charset="0"/>
              </a:rPr>
            </a:br>
            <a:endParaRPr lang="ru-RU" sz="1600" b="1" dirty="0">
              <a:latin typeface="Constantia" pitchFamily="18" charset="0"/>
            </a:endParaRPr>
          </a:p>
        </p:txBody>
      </p:sp>
      <p:pic>
        <p:nvPicPr>
          <p:cNvPr id="3" name="Picture 6" descr="Картинки по запросу снежинки стихи картин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047" y="4723438"/>
            <a:ext cx="28575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01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8619" y="15765"/>
            <a:ext cx="4529416" cy="6695090"/>
          </a:xfrm>
        </p:spPr>
        <p:txBody>
          <a:bodyPr>
            <a:no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На Рождество</a:t>
            </a:r>
            <a:r>
              <a:rPr lang="ru-RU" sz="1400" dirty="0" smtClean="0">
                <a:latin typeface="Constantia" pitchFamily="18" charset="0"/>
              </a:rPr>
              <a:t/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Рождественский вечер спустился на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>
                <a:latin typeface="Constantia" pitchFamily="18" charset="0"/>
              </a:rPr>
              <a:t>	</a:t>
            </a:r>
            <a:r>
              <a:rPr lang="ru-RU" sz="1400" dirty="0" smtClean="0">
                <a:latin typeface="Constantia" pitchFamily="18" charset="0"/>
              </a:rPr>
              <a:t>				землю,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Умывшийся вечер повис в вышине,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Я тихому звуку небесному внемлю,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Снежинкой звезда засияла в окне.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>
                <a:latin typeface="Constantia" pitchFamily="18" charset="0"/>
              </a:rPr>
              <a:t/>
            </a:r>
            <a:br>
              <a:rPr lang="ru-RU" sz="1400" dirty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А вечер сегодня совсем не обычный: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Вот елка сверкнула в углу мишурой,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Часы почему-то звучат непривычно,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И что-то сегодня случится со мной.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>
                <a:latin typeface="Constantia" pitchFamily="18" charset="0"/>
              </a:rPr>
              <a:t/>
            </a:r>
            <a:br>
              <a:rPr lang="ru-RU" sz="1400" dirty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Быть может, по ниточке памяти вечной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Найдет меня ныне былая любовь,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С порога, ценя этот миг скоротечный,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Без слез и упреков обнимемся вновь.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>
                <a:latin typeface="Constantia" pitchFamily="18" charset="0"/>
              </a:rPr>
              <a:t/>
            </a:r>
            <a:br>
              <a:rPr lang="ru-RU" sz="1400" dirty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А может, в часы просветленной печали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Душою к могилам родных вознесусь.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Пусть весть подадут из заоблачных далей,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Что взял их в чертоги свои Иисус.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>
                <a:latin typeface="Constantia" pitchFamily="18" charset="0"/>
              </a:rPr>
              <a:t/>
            </a:r>
            <a:br>
              <a:rPr lang="ru-RU" sz="1400" dirty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Кружат надо мной хороводы видений,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Как легкие птицы, взмахнувши крылом,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Мелькают забытые лица и тени,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Меня чуть касаясь в полете своем.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/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Свеча оплывает и скоро истает,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И пламя трепещет и рвется взлететь.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А ночь надо мной и над миром – Святая.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И хочется жить и кого-то согреть.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>
                <a:latin typeface="Constantia" pitchFamily="18" charset="0"/>
              </a:rPr>
              <a:t>	</a:t>
            </a:r>
            <a:r>
              <a:rPr lang="ru-RU" sz="1400" dirty="0" smtClean="0">
                <a:latin typeface="Constantia" pitchFamily="18" charset="0"/>
              </a:rPr>
              <a:t>				</a:t>
            </a:r>
            <a:endParaRPr lang="ru-RU" sz="1200" b="1" dirty="0">
              <a:latin typeface="Constantia" pitchFamily="18" charset="0"/>
            </a:endParaRPr>
          </a:p>
        </p:txBody>
      </p:sp>
      <p:pic>
        <p:nvPicPr>
          <p:cNvPr id="3" name="Picture 6" descr="Картинки по запросу снежинки стихи картин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047" y="4723438"/>
            <a:ext cx="28575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артинки по запросу ирэна панченко картинки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7255" y="977463"/>
            <a:ext cx="2596054" cy="2385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313682" y="3518751"/>
            <a:ext cx="31320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        Ирена </a:t>
            </a:r>
            <a:r>
              <a:rPr lang="ru-RU" sz="1600" b="1" dirty="0">
                <a:latin typeface="Constantia" pitchFamily="18" charset="0"/>
              </a:rPr>
              <a:t>Панченко</a:t>
            </a:r>
            <a:br>
              <a:rPr lang="ru-RU" sz="1600" b="1" dirty="0">
                <a:latin typeface="Constantia" pitchFamily="18" charset="0"/>
              </a:rPr>
            </a:br>
            <a:r>
              <a:rPr lang="ru-RU" sz="1600" b="1" dirty="0">
                <a:latin typeface="Constantia" pitchFamily="18" charset="0"/>
              </a:rPr>
              <a:t/>
            </a:r>
            <a:br>
              <a:rPr lang="ru-RU" sz="1600" b="1" dirty="0">
                <a:latin typeface="Constantia" pitchFamily="18" charset="0"/>
              </a:rPr>
            </a:br>
            <a:endParaRPr lang="ru-RU" dirty="0"/>
          </a:p>
        </p:txBody>
      </p:sp>
      <p:pic>
        <p:nvPicPr>
          <p:cNvPr id="1027" name="Picture 3" descr="C:\Program Files\Microsoft Office\MEDIA\OFFICE14\Bullets\BD21342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8856" y="3168204"/>
            <a:ext cx="654453" cy="19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94800" y="256024"/>
            <a:ext cx="83369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Constantia" pitchFamily="18" charset="0"/>
                <a:ea typeface="MingLiU" panose="02020509000000000000" pitchFamily="49" charset="-120"/>
              </a:rPr>
              <a:t>Снег вразвалочку идет –</a:t>
            </a:r>
          </a:p>
          <a:p>
            <a:r>
              <a:rPr lang="ru-RU" sz="1600" dirty="0">
                <a:solidFill>
                  <a:srgbClr val="333333"/>
                </a:solidFill>
                <a:latin typeface="Constantia" pitchFamily="18" charset="0"/>
                <a:ea typeface="MingLiU" panose="02020509000000000000" pitchFamily="49" charset="-120"/>
              </a:rPr>
              <a:t>Ширь его пространная.</a:t>
            </a:r>
          </a:p>
          <a:p>
            <a:r>
              <a:rPr lang="ru-RU" sz="1600" dirty="0">
                <a:solidFill>
                  <a:srgbClr val="333333"/>
                </a:solidFill>
                <a:latin typeface="Constantia" pitchFamily="18" charset="0"/>
                <a:ea typeface="MingLiU" panose="02020509000000000000" pitchFamily="49" charset="-120"/>
              </a:rPr>
              <a:t>Этот Старый Новый год –</a:t>
            </a:r>
          </a:p>
          <a:p>
            <a:r>
              <a:rPr lang="ru-RU" sz="1600" dirty="0">
                <a:solidFill>
                  <a:srgbClr val="333333"/>
                </a:solidFill>
                <a:latin typeface="Constantia" pitchFamily="18" charset="0"/>
                <a:ea typeface="MingLiU" panose="02020509000000000000" pitchFamily="49" charset="-120"/>
              </a:rPr>
              <a:t>Сочетанье странное.</a:t>
            </a:r>
          </a:p>
          <a:p>
            <a:r>
              <a:rPr lang="ru-RU" sz="1600" dirty="0">
                <a:latin typeface="Constantia" pitchFamily="18" charset="0"/>
                <a:ea typeface="MingLiU" panose="02020509000000000000" pitchFamily="49" charset="-120"/>
              </a:rPr>
              <a:t/>
            </a:r>
            <a:br>
              <a:rPr lang="ru-RU" sz="1600" dirty="0">
                <a:latin typeface="Constantia" pitchFamily="18" charset="0"/>
                <a:ea typeface="MingLiU" panose="02020509000000000000" pitchFamily="49" charset="-120"/>
              </a:rPr>
            </a:br>
            <a:r>
              <a:rPr lang="ru-RU" sz="1600" dirty="0">
                <a:solidFill>
                  <a:srgbClr val="333333"/>
                </a:solidFill>
                <a:latin typeface="Constantia" pitchFamily="18" charset="0"/>
                <a:ea typeface="MingLiU" panose="02020509000000000000" pitchFamily="49" charset="-120"/>
              </a:rPr>
              <a:t>Как заглянешь в календарь</a:t>
            </a:r>
            <a:r>
              <a:rPr lang="ru-RU" sz="1600" dirty="0">
                <a:latin typeface="Constantia" pitchFamily="18" charset="0"/>
                <a:ea typeface="MingLiU" panose="02020509000000000000" pitchFamily="49" charset="-120"/>
              </a:rPr>
              <a:t/>
            </a:r>
            <a:br>
              <a:rPr lang="ru-RU" sz="1600" dirty="0">
                <a:latin typeface="Constantia" pitchFamily="18" charset="0"/>
                <a:ea typeface="MingLiU" panose="02020509000000000000" pitchFamily="49" charset="-120"/>
              </a:rPr>
            </a:br>
            <a:r>
              <a:rPr lang="ru-RU" sz="1600" dirty="0">
                <a:solidFill>
                  <a:srgbClr val="333333"/>
                </a:solidFill>
                <a:latin typeface="Constantia" pitchFamily="18" charset="0"/>
                <a:ea typeface="MingLiU" panose="02020509000000000000" pitchFamily="49" charset="-120"/>
              </a:rPr>
              <a:t>Это день тринадцатый.</a:t>
            </a:r>
          </a:p>
          <a:p>
            <a:r>
              <a:rPr lang="ru-RU" sz="1600" dirty="0">
                <a:solidFill>
                  <a:srgbClr val="333333"/>
                </a:solidFill>
                <a:latin typeface="Constantia" pitchFamily="18" charset="0"/>
                <a:ea typeface="MingLiU" panose="02020509000000000000" pitchFamily="49" charset="-120"/>
              </a:rPr>
              <a:t>А заглядываешь встарь –</a:t>
            </a:r>
          </a:p>
          <a:p>
            <a:r>
              <a:rPr lang="ru-RU" sz="1600" dirty="0">
                <a:solidFill>
                  <a:srgbClr val="333333"/>
                </a:solidFill>
                <a:latin typeface="Constantia" pitchFamily="18" charset="0"/>
                <a:ea typeface="MingLiU" panose="02020509000000000000" pitchFamily="49" charset="-120"/>
              </a:rPr>
              <a:t>Не отмечен святцами</a:t>
            </a:r>
            <a:r>
              <a:rPr lang="ru-RU" sz="1600" dirty="0" smtClean="0">
                <a:solidFill>
                  <a:srgbClr val="333333"/>
                </a:solidFill>
                <a:latin typeface="Constantia" pitchFamily="18" charset="0"/>
                <a:ea typeface="MingLiU" panose="02020509000000000000" pitchFamily="49" charset="-120"/>
              </a:rPr>
              <a:t>.</a:t>
            </a:r>
          </a:p>
          <a:p>
            <a:endParaRPr lang="ru-RU" sz="1600" i="0" dirty="0">
              <a:solidFill>
                <a:srgbClr val="333333"/>
              </a:solidFill>
              <a:effectLst/>
              <a:latin typeface="Constantia" pitchFamily="18" charset="0"/>
              <a:ea typeface="MingLiU" panose="02020509000000000000" pitchFamily="49" charset="-120"/>
            </a:endParaRPr>
          </a:p>
          <a:p>
            <a:r>
              <a:rPr lang="ru-RU" sz="1600" dirty="0" smtClean="0">
                <a:latin typeface="Constantia" pitchFamily="18" charset="0"/>
                <a:ea typeface="MingLiU" panose="02020509000000000000" pitchFamily="49" charset="-120"/>
              </a:rPr>
              <a:t>Вновь </a:t>
            </a:r>
            <a:r>
              <a:rPr lang="ru-RU" sz="1600" dirty="0">
                <a:latin typeface="Constantia" pitchFamily="18" charset="0"/>
                <a:ea typeface="MingLiU" panose="02020509000000000000" pitchFamily="49" charset="-120"/>
              </a:rPr>
              <a:t>грустит по сторонам</a:t>
            </a:r>
          </a:p>
          <a:p>
            <a:r>
              <a:rPr lang="ru-RU" sz="1600" dirty="0">
                <a:latin typeface="Constantia" pitchFamily="18" charset="0"/>
                <a:ea typeface="MingLiU" panose="02020509000000000000" pitchFamily="49" charset="-120"/>
              </a:rPr>
              <a:t>Зимних птиц колония,</a:t>
            </a:r>
          </a:p>
          <a:p>
            <a:r>
              <a:rPr lang="ru-RU" sz="1600" dirty="0">
                <a:latin typeface="Constantia" pitchFamily="18" charset="0"/>
                <a:ea typeface="MingLiU" panose="02020509000000000000" pitchFamily="49" charset="-120"/>
              </a:rPr>
              <a:t>Пусть зимы сияет нам</a:t>
            </a:r>
          </a:p>
          <a:p>
            <a:r>
              <a:rPr lang="ru-RU" sz="1600" dirty="0">
                <a:latin typeface="Constantia" pitchFamily="18" charset="0"/>
                <a:ea typeface="MingLiU" panose="02020509000000000000" pitchFamily="49" charset="-120"/>
              </a:rPr>
              <a:t>Белая гармония.</a:t>
            </a:r>
          </a:p>
          <a:p>
            <a:endParaRPr lang="ru-RU" sz="1600" dirty="0">
              <a:latin typeface="Constantia" pitchFamily="18" charset="0"/>
              <a:ea typeface="MingLiU" panose="02020509000000000000" pitchFamily="49" charset="-120"/>
            </a:endParaRPr>
          </a:p>
          <a:p>
            <a:r>
              <a:rPr lang="ru-RU" sz="1600" dirty="0">
                <a:latin typeface="Constantia" pitchFamily="18" charset="0"/>
                <a:ea typeface="MingLiU" panose="02020509000000000000" pitchFamily="49" charset="-120"/>
              </a:rPr>
              <a:t>Быль предстанет на Руси</a:t>
            </a:r>
          </a:p>
          <a:p>
            <a:r>
              <a:rPr lang="ru-RU" sz="1600" dirty="0">
                <a:latin typeface="Constantia" pitchFamily="18" charset="0"/>
                <a:ea typeface="MingLiU" panose="02020509000000000000" pitchFamily="49" charset="-120"/>
              </a:rPr>
              <a:t>Сказкой-небылицею.</a:t>
            </a:r>
          </a:p>
          <a:p>
            <a:r>
              <a:rPr lang="ru-RU" sz="1600" dirty="0">
                <a:latin typeface="Constantia" pitchFamily="18" charset="0"/>
                <a:ea typeface="MingLiU" panose="02020509000000000000" pitchFamily="49" charset="-120"/>
              </a:rPr>
              <a:t>Дед Мороз наш – гой </a:t>
            </a:r>
            <a:r>
              <a:rPr lang="ru-RU" sz="1600" dirty="0" err="1">
                <a:latin typeface="Constantia" pitchFamily="18" charset="0"/>
                <a:ea typeface="MingLiU" panose="02020509000000000000" pitchFamily="49" charset="-120"/>
              </a:rPr>
              <a:t>еси</a:t>
            </a:r>
            <a:r>
              <a:rPr lang="ru-RU" sz="1600" dirty="0">
                <a:latin typeface="Constantia" pitchFamily="18" charset="0"/>
                <a:ea typeface="MingLiU" panose="02020509000000000000" pitchFamily="49" charset="-120"/>
              </a:rPr>
              <a:t>!</a:t>
            </a:r>
          </a:p>
          <a:p>
            <a:r>
              <a:rPr lang="ru-RU" sz="1600" i="0" dirty="0" smtClean="0">
                <a:effectLst/>
                <a:latin typeface="Constantia" pitchFamily="18" charset="0"/>
                <a:ea typeface="MingLiU" panose="02020509000000000000" pitchFamily="49" charset="-120"/>
              </a:rPr>
              <a:t>Мчись же тройкой-птицею</a:t>
            </a:r>
          </a:p>
          <a:p>
            <a:endParaRPr lang="ru-RU" sz="1600" i="0" dirty="0" smtClean="0">
              <a:effectLst/>
              <a:latin typeface="Constantia" pitchFamily="18" charset="0"/>
              <a:ea typeface="MingLiU" panose="02020509000000000000" pitchFamily="49" charset="-120"/>
            </a:endParaRPr>
          </a:p>
          <a:p>
            <a:r>
              <a:rPr lang="ru-RU" sz="1600" dirty="0">
                <a:latin typeface="Constantia" pitchFamily="18" charset="0"/>
                <a:ea typeface="MingLiU" panose="02020509000000000000" pitchFamily="49" charset="-120"/>
              </a:rPr>
              <a:t>У саней веселый ход</a:t>
            </a:r>
          </a:p>
          <a:p>
            <a:r>
              <a:rPr lang="ru-RU" sz="1600" dirty="0">
                <a:latin typeface="Constantia" pitchFamily="18" charset="0"/>
                <a:ea typeface="MingLiU" panose="02020509000000000000" pitchFamily="49" charset="-120"/>
              </a:rPr>
              <a:t>И полозья быстрые.</a:t>
            </a:r>
          </a:p>
          <a:p>
            <a:r>
              <a:rPr lang="ru-RU" sz="1600" dirty="0">
                <a:latin typeface="Constantia" pitchFamily="18" charset="0"/>
                <a:ea typeface="MingLiU" panose="02020509000000000000" pitchFamily="49" charset="-120"/>
              </a:rPr>
              <a:t>Этот Старый Новый год –</a:t>
            </a:r>
          </a:p>
          <a:p>
            <a:r>
              <a:rPr lang="ru-RU" sz="1600" dirty="0">
                <a:latin typeface="Constantia" pitchFamily="18" charset="0"/>
                <a:ea typeface="MingLiU" panose="02020509000000000000" pitchFamily="49" charset="-120"/>
              </a:rPr>
              <a:t>Наш российский исстари</a:t>
            </a:r>
            <a:r>
              <a:rPr lang="ru-RU" sz="1600" dirty="0" smtClean="0">
                <a:latin typeface="Constantia" pitchFamily="18" charset="0"/>
                <a:ea typeface="MingLiU" panose="02020509000000000000" pitchFamily="49" charset="-120"/>
              </a:rPr>
              <a:t>!</a:t>
            </a:r>
            <a:endParaRPr lang="ru-RU" sz="1600" dirty="0">
              <a:latin typeface="Constantia" pitchFamily="18" charset="0"/>
              <a:ea typeface="MingLiU" panose="02020509000000000000" pitchFamily="49" charset="-12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50669" y="4807786"/>
            <a:ext cx="28082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  Ларина Федотова</a:t>
            </a:r>
            <a:r>
              <a:rPr lang="ru-RU" sz="1600" b="1" i="1" dirty="0">
                <a:latin typeface="Constantia" pitchFamily="18" charset="0"/>
              </a:rPr>
              <a:t> </a:t>
            </a:r>
            <a:endParaRPr lang="ru-RU" sz="1600" dirty="0">
              <a:latin typeface="Constantia" pitchFamily="18" charset="0"/>
            </a:endParaRP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1044" name="Picture 20" descr="Картинки по запросу Ларина Федотова картинки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8388" y="1016489"/>
            <a:ext cx="2773336" cy="374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Картинки по запросу снежинки стихи картин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3169" y="4953427"/>
            <a:ext cx="28575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3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60529" y="-11002"/>
            <a:ext cx="3997928" cy="72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От  радости детской, что  пышны снега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Рукою подать до цветной канители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Предпраздничных дней.  И  сверкает фольга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В округе. Томительно дышится елью.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Повсюду серебряный дождь, мишура,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А в воздухе дух шоколада и яблок.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Толпится у ярких витрин детвора,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И вдох удивлённый   мне  слышится рядом.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Я так неожиданно принят в их круг,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Вот кто-то мне дарит орешек на счастье.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Средь шума  веселого кажется вдруг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Что снам моим давним не время кончаться.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И юная нежность, и сладкая боль,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Ладошкою  детской к щеке прикасаясь,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Даруют мне снова завидную роль -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Припомнить все игры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мальчишьего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  рая.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Который навечно таинственный мир,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Живущий всегдашним желанием чуда.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Побыть персонажем бесхитростных игр,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Покуда мечты еще живы. Покуда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Душа ожиданий недетских полна,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Любовью нездешней и памятью детства…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Как шар новогодний сияет Луна,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А в сердце, а в сердце такое блаженство!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И праздника этого вновь аромат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Я с жадностью пью, как Нектар от старенья.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Корица, ваниль, мандарин и цукат,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Пока я живу, вы – моё  наслажденье!	</a:t>
            </a:r>
            <a:r>
              <a:rPr lang="ru-RU" sz="1400" i="1" dirty="0" smtClean="0">
                <a:latin typeface="Constantia" pitchFamily="18" charset="0"/>
                <a:ea typeface="Times New Roman" panose="02020603050405020304" pitchFamily="18" charset="0"/>
              </a:rPr>
              <a:t>17-18 декабрь  </a:t>
            </a:r>
            <a:r>
              <a:rPr lang="ru-RU" sz="1400" i="1" dirty="0">
                <a:latin typeface="Constantia" pitchFamily="18" charset="0"/>
                <a:ea typeface="Times New Roman" panose="02020603050405020304" pitchFamily="18" charset="0"/>
              </a:rPr>
              <a:t>2010 г</a:t>
            </a:r>
            <a:r>
              <a:rPr lang="ru-RU" sz="1400" i="1" dirty="0" smtClean="0">
                <a:latin typeface="Constantia" pitchFamily="18" charset="0"/>
                <a:ea typeface="Times New Roman" panose="02020603050405020304" pitchFamily="18" charset="0"/>
              </a:rPr>
              <a:t>., Кунья</a:t>
            </a:r>
            <a:endParaRPr lang="ru-RU" sz="1400" i="1" dirty="0"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anose="02020603050405020304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3" name="Picture 6" descr="Картинки по запросу снежинки стихи картин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457" y="5053269"/>
            <a:ext cx="28575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User\Рабочий стол\Я\Фото, Ж., В.+\Фото В.Битиев\IMG_183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4268" y="1205153"/>
            <a:ext cx="2425677" cy="338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9085383" y="4714715"/>
            <a:ext cx="16770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onstantia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Constantia" pitchFamily="18" charset="0"/>
                <a:ea typeface="Times New Roman" panose="02020603050405020304" pitchFamily="18" charset="0"/>
              </a:rPr>
              <a:t>Вахид</a:t>
            </a:r>
            <a:r>
              <a:rPr lang="ru-RU" sz="1600" b="1" dirty="0" smtClean="0">
                <a:latin typeface="Constantia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Constantia" pitchFamily="18" charset="0"/>
                <a:ea typeface="Times New Roman" panose="02020603050405020304" pitchFamily="18" charset="0"/>
              </a:rPr>
              <a:t>Битиев</a:t>
            </a:r>
            <a:r>
              <a:rPr lang="ru-RU" sz="1600" b="1" dirty="0">
                <a:latin typeface="Constantia" pitchFamily="18" charset="0"/>
                <a:ea typeface="Times New Roman" panose="02020603050405020304" pitchFamily="18" charset="0"/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157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332</TotalTime>
  <Words>583</Words>
  <Application>Microsoft Office PowerPoint</Application>
  <PresentationFormat>Произвольный</PresentationFormat>
  <Paragraphs>198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Презентация PowerPoint</vt:lpstr>
      <vt:lpstr>      В.Н.  Есть дивная прелесть в ночи новогодней, взметнувшей над крышей крыло. И хочется мне, чтобы снова сегодня хорошее в гости пришло.  И пусть даже чем-то последним погребав, ни слова б в ответ не сказав, по-прежнему зябким сентябрьским небом Подернулись эти глаза.  Но я бесшабашно, как хан половецкий в разгульном и диком пиру,  люблю по-мужски тебя с нежностью детской и щедро по-хански дарю:  морозный закат, отзывающий болью, угрюмый лесной окоем, и дальнюю песню, и снежное поле, И княжество в сердце моем.             </vt:lpstr>
      <vt:lpstr>Праздник  Праздник. Свечи на столе –    пусть горят. Выбираю я колье и     наряд. А кто любит, тот придет,    только верь. Открываю в Новый год    тихо дверь. Первый взгляд – глаза в глаза,    вспыхнул свет. - Здравствуй, здравствуй, -     он сказал, -    ну привет. - Здравствуй, здравствуй, -     говорю, -     я ждала, наши встречи я люблю –     и слова. –  Вспомним юность, посидим.    - Хорошо. - Сколько лет и сколько зим –    все прошло. - Встреча только до утра.    - Ну и что ж, - Грустно скажешь:    - Мне пора, -    и уйдешь.      1.01.2001г.   </vt:lpstr>
      <vt:lpstr>Так прекрасен Новый год!  Так прекрасен Новый год!     Так прекрасен! Испечем медовый торт,     стол украсим. Пир устроим, ой какой!     И нальем вина. Гостю скажем: «Дорогой,     пей до дна!» Если гость не станет пить, -     нас не уважает. В гости незачем ходить,     если меру знает. Нанесем такой удар,     чтоб трещали кости! Нет! Поставим самовар,     рады будем гостю. Все бутылки до одной     выбросим в окно. Гостю скажем: «Дорогой,     ты не пей вино!» В самый праздничный разгар     настоящий медный запоет наш самовар     необыкновенный.     Елена Николаева  январь 2000г.  </vt:lpstr>
      <vt:lpstr>Взлетит новогодья Высокая сень, Во славу Господня Прибавится день, -  Наш общий достаток. И грянет игра, С забавами святок Пойдут вечера.  Засветятся лики, Куранты пробьют, Разбудят калики Наш тихий уют.  Скажу я: родная, Ты только вглядись, Как звезды роняя, Возносится высь!  Нам ночь навздыхает Причуд ворожбы, -  Совсем неплохая Заруба судьбы.  </vt:lpstr>
      <vt:lpstr>Прощай, приют надежд моих и дел! Стучат твои последние минуты. И стало очень грустно почему-то, Как будто дорогое проглядел.  И правда, дней промчавшуюся рать Я мысленно окидываю взором. Они добром заполнены и вздором, Иди теперь, попробуй разобрать.  Я жил как все, доволен был жильем, Глубин тишайших не искал – не рыба. И, смертный грешник, говорю спасибо За все, чем жил, за все чем мы живем!  За вечный светоч материнских глаз, За ожиданье непришедших писем, - За все земное, от чего зависим, И что само зависимо от нас.  Гудит мой дом! И жизнь берет свое, Где вечное не вечно – лишь мгновенно. Прости-прощай. Навек благословенно Будь каждое мгновение твое!  Энвер Жемлиханов </vt:lpstr>
      <vt:lpstr>На Рождество Рождественский вечер спустился на      землю, Умывшийся вечер повис в вышине, Я тихому звуку небесному внемлю, Снежинкой звезда засияла в окне.  А вечер сегодня совсем не обычный: Вот елка сверкнула в углу мишурой, Часы почему-то звучат непривычно, И что-то сегодня случится со мной.  Быть может, по ниточке памяти вечной Найдет меня ныне былая любовь, С порога, ценя этот миг скоротечный, Без слез и упреков обнимемся вновь.  А может, в часы просветленной печали Душою к могилам родных вознесусь. Пусть весть подадут из заоблачных далей, Что взял их в чертоги свои Иисус.  Кружат надо мной хороводы видений, Как легкие птицы, взмахнувши крылом, Мелькают забытые лица и тени, Меня чуть касаясь в полете своем.  Свеча оплывает и скоро истает, И пламя трепещет и рвется взлететь. А ночь надо мной и над миром – Святая. И хочется жить и кого-то согреть.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2016-12-16T12:02:09Z</dcterms:created>
  <dcterms:modified xsi:type="dcterms:W3CDTF">2016-12-28T14:29:06Z</dcterms:modified>
</cp:coreProperties>
</file>