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70" r:id="rId8"/>
    <p:sldId id="263" r:id="rId9"/>
    <p:sldId id="264" r:id="rId10"/>
    <p:sldId id="265" r:id="rId11"/>
    <p:sldId id="268" r:id="rId12"/>
    <p:sldId id="266" r:id="rId13"/>
    <p:sldId id="267" r:id="rId14"/>
    <p:sldId id="271" r:id="rId15"/>
    <p:sldId id="269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CE36-48E2-4F24-B51E-B509AAD34566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F1AF-C1FF-4382-938F-5CF96D7E1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D93C-7696-4388-A549-B47FDB8339F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6826-7247-45B0-B17D-1B4CAAC2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05ED-45F8-4084-ACBF-CA45401CE16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45A3-EB5B-4CA0-B8B6-70562BC39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F341-F49E-4FCA-806D-3DF71F89FD5F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8BB0-459C-43EA-9BDE-90CFB5639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6F64-EE86-4566-B979-C3880BBF5705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0308-B6E1-44B7-96C1-63132423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5F10-0873-4E36-BCD4-D8F65C5433C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FDD1-BDBF-4EC9-AE5A-AF38C2F6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3512-E266-49E2-8C3A-A23FA6EA5736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D811-A59C-46AB-8D3B-F4BD68AF1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651C-7B85-4C58-AC16-EE4F8A4FE26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B784-620A-4E46-9D4B-8A801B2B4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36D8-4BE9-4A90-9414-E2AB07313AF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B945-D061-4308-8360-A5B6AD6E1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6FA5-668D-4804-B15F-7C0AE3915E31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D13F-9C98-4AA5-B42A-4974A2ACD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D07F-CE65-4180-B450-8AC73117795D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5E97-6104-43E5-AA0D-A51D35049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E6DEA-A789-4E3F-8562-5A34C5B684B8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1A7D8-EE3E-4301-88DF-652605D9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6075"/>
            <a:ext cx="9144000" cy="31638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«Кадровые ресурсы муниципальных библиотек Псковской области: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состояние </a:t>
            </a:r>
            <a:r>
              <a:rPr lang="ru-RU" b="1" dirty="0">
                <a:solidFill>
                  <a:srgbClr val="800000"/>
                </a:solidFill>
              </a:rPr>
              <a:t>и проблемы»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0" y="4335463"/>
            <a:ext cx="4827588" cy="1655762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Алексеева Екатерина Александровна,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заведующая отделом координации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деятельности библиотек области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ГБУК «Псковская областная универсальная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 научная библиотека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02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Повышение </a:t>
            </a:r>
            <a:r>
              <a:rPr lang="ru-RU" b="1" dirty="0">
                <a:solidFill>
                  <a:srgbClr val="C00000"/>
                </a:solidFill>
              </a:rPr>
              <a:t>квалификации библиотечных специалистов муниципальных библиотек Псковской области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1775"/>
            <a:ext cx="10515600" cy="34051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Программа повышения квалификации библиотечных специалистов «ПРОФИ» на 2018-2020 гг.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Повышение </a:t>
            </a:r>
            <a:r>
              <a:rPr lang="ru-RU" b="1" dirty="0"/>
              <a:t>квалификации библиотечных специалистов муниципальных библиотек Псковской области  в рамках национального проекта «Культура»  в 2019-2020 гг.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046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1058863" y="0"/>
          <a:ext cx="9972675" cy="6858000"/>
        </p:xfrm>
        <a:graphic>
          <a:graphicData uri="http://schemas.openxmlformats.org/presentationml/2006/ole">
            <p:oleObj spid="_x0000_s1046" name="Acrobat Document" r:id="rId3" imgW="7360560" imgH="5056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070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1309688" y="0"/>
          <a:ext cx="9507537" cy="6858000"/>
        </p:xfrm>
        <a:graphic>
          <a:graphicData uri="http://schemas.openxmlformats.org/presentationml/2006/ole">
            <p:oleObj spid="_x0000_s2070" name="Acrobat Document" r:id="rId3" imgW="6993720" imgH="50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8073" y="2917001"/>
            <a:ext cx="934533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ПРОБЛЕМЫ ЕСТЬ?!</a:t>
            </a:r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7279" y="2716513"/>
            <a:ext cx="8481379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СТРУКТУРА</a:t>
            </a:r>
            <a:b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основного персонала</a:t>
            </a:r>
            <a:b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библиотек </a:t>
            </a:r>
            <a:r>
              <a:rPr lang="ru-RU" sz="4900" b="1" dirty="0">
                <a:solidFill>
                  <a:schemeClr val="accent2">
                    <a:lumMod val="50000"/>
                  </a:schemeClr>
                </a:solidFill>
              </a:rPr>
              <a:t>Псковской </a:t>
            </a: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  <a:b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(по возрасту)</a:t>
            </a:r>
            <a:endParaRPr lang="ru-RU" sz="4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итогам 2018 и 2019 гг.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63" y="669925"/>
            <a:ext cx="10515600" cy="9985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ЧИСЛЕННОСТЬ ОСНОВНОГО ПЕРСОНАЛА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(общедоступные библиотеки – юридические лица)</a:t>
            </a:r>
            <a:endParaRPr lang="ru-RU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63" y="2322513"/>
            <a:ext cx="10515600" cy="386556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5363" y="2762250"/>
          <a:ext cx="10264775" cy="298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369"/>
                <a:gridCol w="5119522"/>
              </a:tblGrid>
              <a:tr h="636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01.01.2020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01.01.2019</a:t>
                      </a:r>
                      <a:endParaRPr lang="ru-RU" dirty="0"/>
                    </a:p>
                  </a:txBody>
                  <a:tcPr/>
                </a:tc>
              </a:tr>
              <a:tr h="65114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454</a:t>
                      </a:r>
                      <a:endParaRPr lang="ru-RU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0694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283</a:t>
                      </a:r>
                      <a:endParaRPr lang="ru-RU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СТРУКТУРА ПЕРСОНАЛА ПО ВОЗРАСТУ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01.01.2020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6387" name="Объект 23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presentationml/2006/ole">
            <p:oleObj spid="_x0000_s16387" r:id="rId3" imgW="5157663" imgH="3682303" progId="Excel.Chart.8">
              <p:embed/>
            </p:oleObj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01.01.2019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6389" name="Объект 30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presentationml/2006/ole">
            <p:oleObj spid="_x0000_s16389" r:id="rId4" imgW="5182049" imgH="368230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ДИНАМИКА СТРУКТУРЫ ПЕРСОНАЛА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 ВОЗРАСТУ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до 30 лет: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+ 0,2%;    </a:t>
            </a: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30 – 55 лет: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- 2,5%;     </a:t>
            </a: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55 лет и старше: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+ 2,3%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7411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presentationml/2006/ole">
            <p:oleObj spid="_x0000_s17411" r:id="rId3" imgW="5157663" imgH="3682303" progId="Excel.Chart.8">
              <p:embed/>
            </p:oleObj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0" dirty="0" smtClean="0">
                <a:solidFill>
                  <a:schemeClr val="accent2">
                    <a:lumMod val="50000"/>
                  </a:schemeClr>
                </a:solidFill>
              </a:rPr>
              <a:t>до 30 лет:  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- 0,4%;     </a:t>
            </a:r>
            <a:r>
              <a:rPr lang="ru-RU" sz="5600" b="0" dirty="0" smtClean="0">
                <a:solidFill>
                  <a:schemeClr val="accent2">
                    <a:lumMod val="50000"/>
                  </a:schemeClr>
                </a:solidFill>
              </a:rPr>
              <a:t>30 – 55 лет:  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- 3,4%;    </a:t>
            </a:r>
            <a:r>
              <a:rPr lang="ru-RU" sz="5600" b="0" dirty="0" smtClean="0">
                <a:solidFill>
                  <a:schemeClr val="accent2">
                    <a:lumMod val="50000"/>
                  </a:schemeClr>
                </a:solidFill>
              </a:rPr>
              <a:t>55 лет и старше: 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+ 3,7%</a:t>
            </a:r>
          </a:p>
        </p:txBody>
      </p:sp>
      <p:graphicFrame>
        <p:nvGraphicFramePr>
          <p:cNvPr id="17413" name="Объект 11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presentationml/2006/ole">
            <p:oleObj spid="_x0000_s17413" r:id="rId4" imgW="5182049" imgH="368230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6138" y="80963"/>
            <a:ext cx="10429875" cy="30527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ПЛАН МЕРОПРИЯТИЙ («ДОРОЖНАЯ КАРТА»)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 ПЕРСПЕКТИВНОМУ РАЗВИТИЮ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ОБЩЕДОСТУПНЫХ БИБЛИОТЕК ПСКОВСКОЙ ОБЛАСТИ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 2017 – 2021 ГГ.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25513" y="3560763"/>
            <a:ext cx="10515600" cy="341471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8435" name="Диаграмма 21"/>
          <p:cNvGraphicFramePr>
            <a:graphicFrameLocks/>
          </p:cNvGraphicFramePr>
          <p:nvPr/>
        </p:nvGraphicFramePr>
        <p:xfrm>
          <a:off x="838200" y="2820988"/>
          <a:ext cx="10428288" cy="3925887"/>
        </p:xfrm>
        <a:graphic>
          <a:graphicData uri="http://schemas.openxmlformats.org/presentationml/2006/ole">
            <p:oleObj spid="_x0000_s18435" r:id="rId3" imgW="10425064" imgH="39261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79413" y="379413"/>
          <a:ext cx="7134225" cy="1919287"/>
        </p:xfrm>
        <a:graphic>
          <a:graphicData uri="http://schemas.openxmlformats.org/drawingml/2006/table">
            <a:tbl>
              <a:tblPr/>
              <a:tblGrid>
                <a:gridCol w="1185862"/>
                <a:gridCol w="1903413"/>
                <a:gridCol w="2022475"/>
                <a:gridCol w="2022475"/>
              </a:tblGrid>
              <a:tr h="2016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Численность работников,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относящихся к основному персоналу, всего 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Возраст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30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30-50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Старше 50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44675" y="2820988"/>
          <a:ext cx="9763125" cy="3027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558"/>
                <a:gridCol w="2074813"/>
                <a:gridCol w="2074813"/>
                <a:gridCol w="1153784"/>
                <a:gridCol w="1153784"/>
                <a:gridCol w="467043"/>
                <a:gridCol w="815023"/>
                <a:gridCol w="762019"/>
              </a:tblGrid>
              <a:tr h="11259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работников всего,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общей численности работников (из гр.1)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общего числа работников имеют стаж 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работников,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относящихся к основному персоналу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 имеют  образование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(из общей численности)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 до 6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6 до 10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5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высшее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Неоконченное/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высшее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230188"/>
            <a:ext cx="10515600" cy="1625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Псковский областной колледж искусств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им. Н.А. Римского-Корсакова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88" y="2303463"/>
            <a:ext cx="10515600" cy="43513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Специальность 51.02.03 «Библиотековедение» (заочное отделение)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2020 г.: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 курс – 9 человек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>
                <a:solidFill>
                  <a:srgbClr val="C00000"/>
                </a:solidFill>
              </a:rPr>
              <a:t> курс – 7 человек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III </a:t>
            </a:r>
            <a:r>
              <a:rPr lang="ru-RU" dirty="0" smtClean="0">
                <a:solidFill>
                  <a:srgbClr val="C00000"/>
                </a:solidFill>
              </a:rPr>
              <a:t>курс</a:t>
            </a:r>
            <a:r>
              <a:rPr lang="en-US" dirty="0" smtClean="0">
                <a:solidFill>
                  <a:srgbClr val="C00000"/>
                </a:solidFill>
              </a:rPr>
              <a:t> – 7</a:t>
            </a:r>
            <a:r>
              <a:rPr lang="ru-RU" dirty="0" smtClean="0">
                <a:solidFill>
                  <a:srgbClr val="C00000"/>
                </a:solidFill>
              </a:rPr>
              <a:t> человек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9331" r="16135"/>
          <a:stretch>
            <a:fillRect/>
          </a:stretch>
        </p:blipFill>
        <p:spPr>
          <a:xfrm>
            <a:off x="0" y="0"/>
            <a:ext cx="6791325" cy="5919788"/>
          </a:xfrm>
        </p:spPr>
      </p:pic>
      <p:pic>
        <p:nvPicPr>
          <p:cNvPr id="21507" name="Объект 3"/>
          <p:cNvPicPr>
            <a:picLocks noChangeAspect="1"/>
          </p:cNvPicPr>
          <p:nvPr/>
        </p:nvPicPr>
        <p:blipFill>
          <a:blip r:embed="rId3"/>
          <a:srcRect l="14964" r="15178"/>
          <a:stretch>
            <a:fillRect/>
          </a:stretch>
        </p:blipFill>
        <p:spPr bwMode="auto">
          <a:xfrm>
            <a:off x="4706938" y="1023938"/>
            <a:ext cx="73406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228</Words>
  <Application>Microsoft Office PowerPoint</Application>
  <PresentationFormat>Произвольный</PresentationFormat>
  <Paragraphs>81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Тема Office</vt:lpstr>
      <vt:lpstr>Acrobat Document</vt:lpstr>
      <vt:lpstr>Диаграмма Microsoft Excel</vt:lpstr>
      <vt:lpstr>«Кадровые ресурсы муниципальных библиотек Псковской области:  состояние и проблемы»</vt:lpstr>
      <vt:lpstr>     СТРУКТУРА основного персонала библиотек Псковской области (по возрасту)</vt:lpstr>
      <vt:lpstr>  ЧИСЛЕННОСТЬ ОСНОВНОГО ПЕРСОНАЛА (общедоступные библиотеки – юридические лица)</vt:lpstr>
      <vt:lpstr>СТРУКТУРА ПЕРСОНАЛА ПО ВОЗРАСТУ</vt:lpstr>
      <vt:lpstr>ДИНАМИКА СТРУКТУРЫ ПЕРСОНАЛА ПО ВОЗРАСТУ</vt:lpstr>
      <vt:lpstr>ПЛАН МЕРОПРИЯТИЙ («ДОРОЖНАЯ КАРТА») ПО ПЕРСПЕКТИВНОМУ РАЗВИТИЮ ОБЩЕДОСТУПНЫХ БИБЛИОТЕК ПСКОВСКОЙ ОБЛАСТИ НА 2017 – 2021 ГГ. </vt:lpstr>
      <vt:lpstr>Слайд 7</vt:lpstr>
      <vt:lpstr>Псковский областной колледж искусств им. Н.А. Римского-Корсакова </vt:lpstr>
      <vt:lpstr>Слайд 9</vt:lpstr>
      <vt:lpstr>Слайд 10</vt:lpstr>
      <vt:lpstr>Повышение квалификации библиотечных специалистов муниципальных библиотек Псковской области 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основного персонала библиотек Псковской области (по возрасту)</dc:title>
  <dc:creator>Olga</dc:creator>
  <cp:lastModifiedBy>Julia</cp:lastModifiedBy>
  <cp:revision>41</cp:revision>
  <dcterms:created xsi:type="dcterms:W3CDTF">2020-11-09T08:22:07Z</dcterms:created>
  <dcterms:modified xsi:type="dcterms:W3CDTF">2020-11-19T11:35:25Z</dcterms:modified>
</cp:coreProperties>
</file>