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Lato" charset="0"/>
      <p:regular r:id="rId14"/>
      <p:bold r:id="rId15"/>
      <p:italic r:id="rId16"/>
      <p:boldItalic r:id="rId17"/>
    </p:embeddedFont>
    <p:embeddedFont>
      <p:font typeface="Raleway" charset="-52"/>
      <p:regular r:id="rId18"/>
      <p:bold r:id="rId19"/>
      <p:italic r:id="rId20"/>
      <p:boldItalic r:id="rId21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55" d="100"/>
          <a:sy n="155" d="100"/>
        </p:scale>
        <p:origin x="-360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3;n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/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</p:spPr>
      </p:sp>
      <p:sp>
        <p:nvSpPr>
          <p:cNvPr id="13315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Google Shape;83;p:notes"/>
          <p:cNvSpPr>
            <a:spLocks noGrp="1" noRot="1" noChangeAspec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  <p:sp>
        <p:nvSpPr>
          <p:cNvPr id="15362" name="Google Shape;84;p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Google Shape;143;gbd07a10ee6_0_322:notes"/>
          <p:cNvSpPr>
            <a:spLocks noGrp="1" noRot="1" noChangeAspec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  <p:sp>
        <p:nvSpPr>
          <p:cNvPr id="33794" name="Google Shape;144;gbd07a10ee6_0_322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Google Shape;149;gbe6a9ecf21_0_36:notes"/>
          <p:cNvSpPr>
            <a:spLocks noGrp="1" noRot="1" noChangeAspec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  <p:sp>
        <p:nvSpPr>
          <p:cNvPr id="35842" name="Google Shape;150;gbe6a9ecf21_0_36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Google Shape;90;gbe6a9ecf21_0_1:notes"/>
          <p:cNvSpPr>
            <a:spLocks noGrp="1" noRot="1" noChangeAspec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  <p:sp>
        <p:nvSpPr>
          <p:cNvPr id="17410" name="Google Shape;91;gbe6a9ecf21_0_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Google Shape;98;gbe6a9ecf21_0_13:notes"/>
          <p:cNvSpPr>
            <a:spLocks noGrp="1" noRot="1" noChangeAspec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  <p:sp>
        <p:nvSpPr>
          <p:cNvPr id="19458" name="Google Shape;99;gbe6a9ecf21_0_13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Google Shape;107;gbd07a10ee6_0_287:notes"/>
          <p:cNvSpPr>
            <a:spLocks noGrp="1" noRot="1" noChangeAspec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  <p:sp>
        <p:nvSpPr>
          <p:cNvPr id="21506" name="Google Shape;108;gbd07a10ee6_0_287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Google Shape;113;gbe6a9ecf21_0_24:notes"/>
          <p:cNvSpPr>
            <a:spLocks noGrp="1" noRot="1" noChangeAspec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  <p:sp>
        <p:nvSpPr>
          <p:cNvPr id="23554" name="Google Shape;114;gbe6a9ecf21_0_2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Google Shape;119;gbd07a10ee6_0_292:notes"/>
          <p:cNvSpPr>
            <a:spLocks noGrp="1" noRot="1" noChangeAspec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  <p:sp>
        <p:nvSpPr>
          <p:cNvPr id="25602" name="Google Shape;120;gbd07a10ee6_0_292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Google Shape;125;gbd07a10ee6_0_297:notes"/>
          <p:cNvSpPr>
            <a:spLocks noGrp="1" noRot="1" noChangeAspec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  <p:sp>
        <p:nvSpPr>
          <p:cNvPr id="27650" name="Google Shape;126;gbd07a10ee6_0_297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Google Shape;131;gbd07a10ee6_0_307:notes"/>
          <p:cNvSpPr>
            <a:spLocks noGrp="1" noRot="1" noChangeAspec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  <p:sp>
        <p:nvSpPr>
          <p:cNvPr id="29698" name="Google Shape;132;gbd07a10ee6_0_307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Google Shape;137;gbd07a10ee6_0_312:notes"/>
          <p:cNvSpPr>
            <a:spLocks noGrp="1" noRot="1" noChangeAspec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  <p:sp>
        <p:nvSpPr>
          <p:cNvPr id="31746" name="Google Shape;138;gbd07a10ee6_0_312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tx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;p2"/>
          <p:cNvSpPr>
            <a:spLocks noChangeArrowheads="1"/>
          </p:cNvSpPr>
          <p:nvPr/>
        </p:nvSpPr>
        <p:spPr bwMode="auto">
          <a:xfrm>
            <a:off x="0" y="0"/>
            <a:ext cx="9144000" cy="4873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grpSp>
        <p:nvGrpSpPr>
          <p:cNvPr id="5" name="Google Shape;11;p2"/>
          <p:cNvGrpSpPr>
            <a:grpSpLocks/>
          </p:cNvGrpSpPr>
          <p:nvPr/>
        </p:nvGrpSpPr>
        <p:grpSpPr bwMode="auto">
          <a:xfrm>
            <a:off x="830263" y="1190625"/>
            <a:ext cx="746125" cy="46038"/>
            <a:chOff x="4580561" y="2589004"/>
            <a:chExt cx="1064464" cy="25200"/>
          </a:xfrm>
        </p:grpSpPr>
        <p:sp>
          <p:nvSpPr>
            <p:cNvPr id="6" name="Google Shape;12;p2"/>
            <p:cNvSpPr/>
            <p:nvPr/>
          </p:nvSpPr>
          <p:spPr>
            <a:xfrm rot="-5400000">
              <a:off x="5366309" y="2335487"/>
              <a:ext cx="25200" cy="53223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13;p2"/>
            <p:cNvSpPr>
              <a:spLocks noChangeArrowheads="1"/>
            </p:cNvSpPr>
            <p:nvPr/>
          </p:nvSpPr>
          <p:spPr bwMode="auto"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ru-RU"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" name="Google Shape;16;p2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D473B51-533A-45E7-9973-2B31E148E9E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tx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74;p11"/>
          <p:cNvGrpSpPr>
            <a:grpSpLocks/>
          </p:cNvGrpSpPr>
          <p:nvPr/>
        </p:nvGrpSpPr>
        <p:grpSpPr bwMode="auto">
          <a:xfrm>
            <a:off x="830263" y="4168775"/>
            <a:ext cx="746125" cy="46038"/>
            <a:chOff x="4580561" y="2589004"/>
            <a:chExt cx="1064464" cy="25200"/>
          </a:xfrm>
        </p:grpSpPr>
        <p:sp>
          <p:nvSpPr>
            <p:cNvPr id="5" name="Google Shape;75;p11"/>
            <p:cNvSpPr>
              <a:spLocks noChangeArrowheads="1"/>
            </p:cNvSpPr>
            <p:nvPr/>
          </p:nvSpPr>
          <p:spPr bwMode="auto"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ru-RU"/>
            </a:p>
          </p:txBody>
        </p:sp>
        <p:sp>
          <p:nvSpPr>
            <p:cNvPr id="6" name="Google Shape;76;p11"/>
            <p:cNvSpPr>
              <a:spLocks noChangeArrowheads="1"/>
            </p:cNvSpPr>
            <p:nvPr/>
          </p:nvSpPr>
          <p:spPr bwMode="auto"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ru-RU"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rPr lang="en-US"/>
              <a:t>Образец заголовка</a:t>
            </a:r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9;p11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B832C5B-B76E-4E6F-B68B-0D880AF2473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900DD0-257D-4F89-BFA7-C9466B39C74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tx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8;p3"/>
          <p:cNvGrpSpPr>
            <a:grpSpLocks/>
          </p:cNvGrpSpPr>
          <p:nvPr/>
        </p:nvGrpSpPr>
        <p:grpSpPr bwMode="auto">
          <a:xfrm>
            <a:off x="830263" y="1190625"/>
            <a:ext cx="746125" cy="46038"/>
            <a:chOff x="4580561" y="2589004"/>
            <a:chExt cx="1064464" cy="25200"/>
          </a:xfrm>
        </p:grpSpPr>
        <p:sp>
          <p:nvSpPr>
            <p:cNvPr id="4" name="Google Shape;19;p3"/>
            <p:cNvSpPr>
              <a:spLocks noChangeArrowheads="1"/>
            </p:cNvSpPr>
            <p:nvPr/>
          </p:nvSpPr>
          <p:spPr bwMode="auto"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ru-RU"/>
            </a:p>
          </p:txBody>
        </p:sp>
        <p:sp>
          <p:nvSpPr>
            <p:cNvPr id="5" name="Google Shape;20;p3"/>
            <p:cNvSpPr>
              <a:spLocks noChangeArrowheads="1"/>
            </p:cNvSpPr>
            <p:nvPr/>
          </p:nvSpPr>
          <p:spPr bwMode="auto"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ru-RU"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" name="Google Shape;22;p3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B7537ED-AA31-462D-A9ED-73B3F0FE8BD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;p4"/>
          <p:cNvSpPr>
            <a:spLocks noChangeArrowheads="1"/>
          </p:cNvSpPr>
          <p:nvPr/>
        </p:nvSpPr>
        <p:spPr bwMode="auto">
          <a:xfrm>
            <a:off x="0" y="0"/>
            <a:ext cx="9144000" cy="48736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grpSp>
        <p:nvGrpSpPr>
          <p:cNvPr id="5" name="Google Shape;25;p4"/>
          <p:cNvGrpSpPr>
            <a:grpSpLocks/>
          </p:cNvGrpSpPr>
          <p:nvPr/>
        </p:nvGrpSpPr>
        <p:grpSpPr bwMode="auto">
          <a:xfrm>
            <a:off x="830263" y="1190625"/>
            <a:ext cx="746125" cy="46038"/>
            <a:chOff x="4580561" y="2589004"/>
            <a:chExt cx="1064464" cy="25200"/>
          </a:xfrm>
        </p:grpSpPr>
        <p:sp>
          <p:nvSpPr>
            <p:cNvPr id="6" name="Google Shape;26;p4"/>
            <p:cNvSpPr/>
            <p:nvPr/>
          </p:nvSpPr>
          <p:spPr>
            <a:xfrm rot="-5400000">
              <a:off x="5366309" y="2335487"/>
              <a:ext cx="25200" cy="53223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27;p4"/>
            <p:cNvSpPr>
              <a:spLocks noChangeArrowheads="1"/>
            </p:cNvSpPr>
            <p:nvPr/>
          </p:nvSpPr>
          <p:spPr bwMode="auto"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ru-RU"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8" name="Google Shape;30;p4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D1071B4-11AF-44E1-BFB8-D0CA0AA2AD3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2;p5"/>
          <p:cNvSpPr>
            <a:spLocks noChangeArrowheads="1"/>
          </p:cNvSpPr>
          <p:nvPr/>
        </p:nvSpPr>
        <p:spPr bwMode="auto">
          <a:xfrm>
            <a:off x="0" y="0"/>
            <a:ext cx="9144000" cy="48736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grpSp>
        <p:nvGrpSpPr>
          <p:cNvPr id="6" name="Google Shape;33;p5"/>
          <p:cNvGrpSpPr>
            <a:grpSpLocks/>
          </p:cNvGrpSpPr>
          <p:nvPr/>
        </p:nvGrpSpPr>
        <p:grpSpPr bwMode="auto">
          <a:xfrm>
            <a:off x="830263" y="1190625"/>
            <a:ext cx="746125" cy="46038"/>
            <a:chOff x="4580561" y="2589004"/>
            <a:chExt cx="1064464" cy="25200"/>
          </a:xfrm>
        </p:grpSpPr>
        <p:sp>
          <p:nvSpPr>
            <p:cNvPr id="7" name="Google Shape;34;p5"/>
            <p:cNvSpPr/>
            <p:nvPr/>
          </p:nvSpPr>
          <p:spPr>
            <a:xfrm rot="-5400000">
              <a:off x="5366309" y="2335487"/>
              <a:ext cx="25200" cy="53223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35;p5"/>
            <p:cNvSpPr>
              <a:spLocks noChangeArrowheads="1"/>
            </p:cNvSpPr>
            <p:nvPr/>
          </p:nvSpPr>
          <p:spPr bwMode="auto"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ru-RU"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" name="Google Shape;39;p5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9F780C5-9B38-4ADD-AA49-2FA21103516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1;p6"/>
          <p:cNvSpPr>
            <a:spLocks noChangeArrowheads="1"/>
          </p:cNvSpPr>
          <p:nvPr/>
        </p:nvSpPr>
        <p:spPr bwMode="auto">
          <a:xfrm>
            <a:off x="0" y="0"/>
            <a:ext cx="9144000" cy="48736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grpSp>
        <p:nvGrpSpPr>
          <p:cNvPr id="4" name="Google Shape;42;p6"/>
          <p:cNvGrpSpPr>
            <a:grpSpLocks/>
          </p:cNvGrpSpPr>
          <p:nvPr/>
        </p:nvGrpSpPr>
        <p:grpSpPr bwMode="auto">
          <a:xfrm>
            <a:off x="830263" y="1190625"/>
            <a:ext cx="746125" cy="46038"/>
            <a:chOff x="4580561" y="2589004"/>
            <a:chExt cx="1064464" cy="25200"/>
          </a:xfrm>
        </p:grpSpPr>
        <p:sp>
          <p:nvSpPr>
            <p:cNvPr id="5" name="Google Shape;43;p6"/>
            <p:cNvSpPr/>
            <p:nvPr/>
          </p:nvSpPr>
          <p:spPr>
            <a:xfrm rot="-5400000">
              <a:off x="5366309" y="2335487"/>
              <a:ext cx="25200" cy="53223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44;p6"/>
            <p:cNvSpPr>
              <a:spLocks noChangeArrowheads="1"/>
            </p:cNvSpPr>
            <p:nvPr/>
          </p:nvSpPr>
          <p:spPr bwMode="auto"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ru-RU"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7" name="Google Shape;46;p6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5FCB7A3-AB35-4AE2-BAB6-3531F752FAA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8;p7"/>
          <p:cNvSpPr>
            <a:spLocks noChangeArrowheads="1"/>
          </p:cNvSpPr>
          <p:nvPr/>
        </p:nvSpPr>
        <p:spPr bwMode="auto">
          <a:xfrm>
            <a:off x="0" y="0"/>
            <a:ext cx="9144000" cy="48736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grpSp>
        <p:nvGrpSpPr>
          <p:cNvPr id="5" name="Google Shape;49;p7"/>
          <p:cNvGrpSpPr>
            <a:grpSpLocks/>
          </p:cNvGrpSpPr>
          <p:nvPr/>
        </p:nvGrpSpPr>
        <p:grpSpPr bwMode="auto">
          <a:xfrm>
            <a:off x="830263" y="1190625"/>
            <a:ext cx="746125" cy="46038"/>
            <a:chOff x="4580561" y="2589004"/>
            <a:chExt cx="1064464" cy="25200"/>
          </a:xfrm>
        </p:grpSpPr>
        <p:sp>
          <p:nvSpPr>
            <p:cNvPr id="6" name="Google Shape;50;p7"/>
            <p:cNvSpPr/>
            <p:nvPr/>
          </p:nvSpPr>
          <p:spPr>
            <a:xfrm rot="-5400000">
              <a:off x="5366309" y="2335487"/>
              <a:ext cx="25200" cy="53223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51;p7"/>
            <p:cNvSpPr>
              <a:spLocks noChangeArrowheads="1"/>
            </p:cNvSpPr>
            <p:nvPr/>
          </p:nvSpPr>
          <p:spPr bwMode="auto"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ru-RU"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8" name="Google Shape;54;p7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978393D-C158-408A-86F1-41E8C1A8FD3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56;p8"/>
          <p:cNvGrpSpPr>
            <a:grpSpLocks/>
          </p:cNvGrpSpPr>
          <p:nvPr/>
        </p:nvGrpSpPr>
        <p:grpSpPr bwMode="auto">
          <a:xfrm>
            <a:off x="830263" y="4168775"/>
            <a:ext cx="746125" cy="46038"/>
            <a:chOff x="4580561" y="2589004"/>
            <a:chExt cx="1064464" cy="25200"/>
          </a:xfrm>
        </p:grpSpPr>
        <p:sp>
          <p:nvSpPr>
            <p:cNvPr id="4" name="Google Shape;57;p8"/>
            <p:cNvSpPr>
              <a:spLocks noChangeArrowheads="1"/>
            </p:cNvSpPr>
            <p:nvPr/>
          </p:nvSpPr>
          <p:spPr bwMode="auto"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ru-RU"/>
            </a:p>
          </p:txBody>
        </p:sp>
        <p:sp>
          <p:nvSpPr>
            <p:cNvPr id="5" name="Google Shape;58;p8"/>
            <p:cNvSpPr>
              <a:spLocks noChangeArrowheads="1"/>
            </p:cNvSpPr>
            <p:nvPr/>
          </p:nvSpPr>
          <p:spPr bwMode="auto"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ru-RU"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anchor="ctr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" name="Google Shape;60;p8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321E021-A71C-4774-91CE-3D915706600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2;p9"/>
          <p:cNvSpPr>
            <a:spLocks noChangeArrowheads="1"/>
          </p:cNvSpPr>
          <p:nvPr/>
        </p:nvSpPr>
        <p:spPr bwMode="auto">
          <a:xfrm>
            <a:off x="0" y="0"/>
            <a:ext cx="4572000" cy="51435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grpSp>
        <p:nvGrpSpPr>
          <p:cNvPr id="6" name="Google Shape;63;p9"/>
          <p:cNvGrpSpPr>
            <a:grpSpLocks/>
          </p:cNvGrpSpPr>
          <p:nvPr/>
        </p:nvGrpSpPr>
        <p:grpSpPr bwMode="auto">
          <a:xfrm>
            <a:off x="830263" y="1190625"/>
            <a:ext cx="746125" cy="46038"/>
            <a:chOff x="4580561" y="2589004"/>
            <a:chExt cx="1064464" cy="25200"/>
          </a:xfrm>
        </p:grpSpPr>
        <p:sp>
          <p:nvSpPr>
            <p:cNvPr id="7" name="Google Shape;64;p9"/>
            <p:cNvSpPr/>
            <p:nvPr/>
          </p:nvSpPr>
          <p:spPr>
            <a:xfrm rot="-5400000">
              <a:off x="5366309" y="2335487"/>
              <a:ext cx="25200" cy="53223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65;p9"/>
            <p:cNvSpPr>
              <a:spLocks noChangeArrowheads="1"/>
            </p:cNvSpPr>
            <p:nvPr/>
          </p:nvSpPr>
          <p:spPr bwMode="auto"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ru-RU"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" name="Google Shape;69;p9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FB688F8-E84F-4707-9AF8-879B0E62DC2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anchor="ctr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3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8E421D-0A29-4ED8-A3B2-6ECA81461B4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311150" y="444500"/>
            <a:ext cx="852170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1027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311150" y="1152525"/>
            <a:ext cx="85217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1028" name="Google Shape;8;p1"/>
          <p:cNvSpPr txBox="1">
            <a:spLocks noGrp="1"/>
          </p:cNvSpPr>
          <p:nvPr>
            <p:ph type="sldNum" idx="12"/>
          </p:nvPr>
        </p:nvSpPr>
        <p:spPr bwMode="auto">
          <a:xfrm>
            <a:off x="8535988" y="4749800"/>
            <a:ext cx="5492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000">
                <a:solidFill>
                  <a:schemeClr val="accent1"/>
                </a:solidFill>
                <a:latin typeface="Lato" charset="0"/>
                <a:sym typeface="Lato" charset="0"/>
              </a:defRPr>
            </a:lvl1pPr>
          </a:lstStyle>
          <a:p>
            <a:fld id="{FD1C8E02-2869-4E36-B7EF-0AF47898DFB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0" r:id="rId9"/>
    <p:sldLayoutId id="2147483679" r:id="rId10"/>
    <p:sldLayoutId id="2147483669" r:id="rId11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buChar char="•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buChar char="–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buChar char="•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buChar char="–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buChar char="»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title"/>
          </p:nvPr>
        </p:nvSpPr>
        <p:spPr>
          <a:xfrm>
            <a:off x="347663" y="614363"/>
            <a:ext cx="8448675" cy="1957387"/>
          </a:xfrm>
        </p:spPr>
        <p:txBody>
          <a:bodyPr>
            <a:noAutofit/>
          </a:bodyPr>
          <a:lstStyle/>
          <a:p>
            <a:pPr eaLnBrk="1" hangingPunct="1">
              <a:spcBef>
                <a:spcPts val="1200"/>
              </a:spcBef>
              <a:spcAft>
                <a:spcPct val="0"/>
              </a:spcAft>
              <a:buClr>
                <a:srgbClr val="1A1A1A"/>
              </a:buClr>
              <a:buSzPts val="1000"/>
              <a:buFont typeface="Raleway" charset="-52"/>
              <a:buNone/>
            </a:pPr>
            <a:r>
              <a:rPr lang="ru-RU" sz="2800" b="1" smtClean="0">
                <a:latin typeface="Raleway" charset="-52"/>
                <a:cs typeface="Arial" charset="0"/>
                <a:sym typeface="Raleway" charset="-52"/>
              </a:rPr>
              <a:t>«Как с помощью интернет-пространства организовать увлекательную читательскую деятельность: из опыта работы библиотеки»</a:t>
            </a:r>
            <a:br>
              <a:rPr lang="ru-RU" sz="2800" b="1" smtClean="0">
                <a:latin typeface="Raleway" charset="-52"/>
                <a:cs typeface="Arial" charset="0"/>
                <a:sym typeface="Raleway" charset="-52"/>
              </a:rPr>
            </a:br>
            <a:endParaRPr lang="ru-RU" sz="2900" b="1" smtClean="0">
              <a:solidFill>
                <a:srgbClr val="1A1A1A"/>
              </a:solidFill>
              <a:latin typeface="Raleway" charset="-52"/>
              <a:cs typeface="Arial" charset="0"/>
              <a:sym typeface="Raleway" charset="-52"/>
            </a:endParaRPr>
          </a:p>
        </p:txBody>
      </p:sp>
      <p:pic>
        <p:nvPicPr>
          <p:cNvPr id="14338" name="Google Shape;87;p13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063" y="2571750"/>
            <a:ext cx="2511425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Google Shape;88;p13"/>
          <p:cNvSpPr txBox="1">
            <a:spLocks noGrp="1"/>
          </p:cNvSpPr>
          <p:nvPr>
            <p:ph type="body" idx="1"/>
          </p:nvPr>
        </p:nvSpPr>
        <p:spPr>
          <a:xfrm>
            <a:off x="2730500" y="2571750"/>
            <a:ext cx="6134100" cy="2260600"/>
          </a:xfrm>
        </p:spPr>
        <p:txBody>
          <a:bodyPr/>
          <a:lstStyle/>
          <a:p>
            <a:pPr marL="0" indent="0" algn="r" eaLnBrk="1" hangingPunct="1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Lato" charset="0"/>
              <a:buNone/>
            </a:pPr>
            <a:endParaRPr lang="ru-RU" sz="1500" smtClean="0">
              <a:solidFill>
                <a:schemeClr val="accent1"/>
              </a:solidFill>
              <a:latin typeface="Lato" charset="0"/>
              <a:cs typeface="Arial" charset="0"/>
              <a:sym typeface="Lato" charset="0"/>
            </a:endParaRPr>
          </a:p>
          <a:p>
            <a:pPr marL="0" indent="0" algn="r" eaLnBrk="1" hangingPunct="1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Lato" charset="0"/>
              <a:buNone/>
            </a:pPr>
            <a:r>
              <a:rPr lang="ru-RU" sz="2200" smtClean="0">
                <a:solidFill>
                  <a:schemeClr val="accent1"/>
                </a:solidFill>
                <a:latin typeface="Lato" charset="0"/>
                <a:cs typeface="Arial" charset="0"/>
                <a:sym typeface="Lato" charset="0"/>
              </a:rPr>
              <a:t> Анна Сергеевна Дунаева </a:t>
            </a:r>
          </a:p>
          <a:p>
            <a:pPr marL="0" indent="0" algn="r" eaLnBrk="1" hangingPunct="1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Lato" charset="0"/>
              <a:buNone/>
            </a:pPr>
            <a:r>
              <a:rPr lang="ru-RU" sz="2200" smtClean="0">
                <a:solidFill>
                  <a:schemeClr val="accent1"/>
                </a:solidFill>
                <a:latin typeface="Lato" charset="0"/>
                <a:cs typeface="Arial" charset="0"/>
                <a:sym typeface="Lato" charset="0"/>
              </a:rPr>
              <a:t> - заведующий сектором мультимедийных технологий модельной библиотеки микрорайона Любятово “БиблиоЛюб” </a:t>
            </a:r>
          </a:p>
          <a:p>
            <a:pPr marL="0" indent="0" algn="r" eaLnBrk="1" hangingPunct="1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Lato" charset="0"/>
              <a:buNone/>
            </a:pPr>
            <a:r>
              <a:rPr lang="ru-RU" sz="2200" smtClean="0">
                <a:solidFill>
                  <a:schemeClr val="accent1"/>
                </a:solidFill>
                <a:latin typeface="Lato" charset="0"/>
                <a:cs typeface="Arial" charset="0"/>
                <a:sym typeface="Lato" charset="0"/>
              </a:rPr>
              <a:t>МАУК “ЦБС” г. Пскова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Google Shape;146;p22"/>
          <p:cNvSpPr txBox="1">
            <a:spLocks noGrp="1"/>
          </p:cNvSpPr>
          <p:nvPr>
            <p:ph type="title"/>
          </p:nvPr>
        </p:nvSpPr>
        <p:spPr>
          <a:xfrm>
            <a:off x="1017588" y="803275"/>
            <a:ext cx="7688262" cy="534988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1A1A1A"/>
              </a:buClr>
              <a:buSzPts val="1000"/>
              <a:buFont typeface="Raleway" charset="-52"/>
              <a:buNone/>
            </a:pPr>
            <a:r>
              <a:rPr lang="ru-RU" sz="2500" b="1" smtClean="0">
                <a:latin typeface="Raleway" charset="-52"/>
                <a:cs typeface="Arial" charset="0"/>
                <a:sym typeface="Raleway" charset="-52"/>
              </a:rPr>
              <a:t>Видеоконтент библиотеки </a:t>
            </a:r>
            <a:endParaRPr lang="ru-RU" sz="2500" b="1" smtClean="0">
              <a:solidFill>
                <a:srgbClr val="1A1A1A"/>
              </a:solidFill>
              <a:latin typeface="Raleway" charset="-52"/>
              <a:cs typeface="Arial" charset="0"/>
              <a:sym typeface="Raleway" charset="-52"/>
            </a:endParaRPr>
          </a:p>
        </p:txBody>
      </p:sp>
      <p:sp>
        <p:nvSpPr>
          <p:cNvPr id="147" name="Google Shape;147;p22"/>
          <p:cNvSpPr txBox="1">
            <a:spLocks noGrp="1"/>
          </p:cNvSpPr>
          <p:nvPr>
            <p:ph type="body" idx="1"/>
          </p:nvPr>
        </p:nvSpPr>
        <p:spPr>
          <a:xfrm>
            <a:off x="727075" y="2024063"/>
            <a:ext cx="7689850" cy="2260600"/>
          </a:xfrm>
        </p:spPr>
        <p:txBody>
          <a:bodyPr>
            <a:noAutofit/>
          </a:bodyPr>
          <a:lstStyle/>
          <a:p>
            <a:pPr marL="449263" indent="-368300" algn="just" eaLnBrk="1" hangingPunct="1">
              <a:lnSpc>
                <a:spcPct val="115000"/>
              </a:lnSpc>
              <a:spcBef>
                <a:spcPts val="1200"/>
              </a:spcBef>
              <a:spcAft>
                <a:spcPct val="0"/>
              </a:spcAft>
              <a:buClr>
                <a:srgbClr val="666666"/>
              </a:buClr>
              <a:buSzPts val="2200"/>
              <a:buFont typeface="Lato" charset="0"/>
              <a:buChar char="●"/>
            </a:pPr>
            <a:r>
              <a:rPr lang="ru-RU" sz="2200" smtClean="0">
                <a:solidFill>
                  <a:srgbClr val="666666"/>
                </a:solidFill>
                <a:latin typeface="Lato" charset="0"/>
                <a:cs typeface="Arial" charset="0"/>
                <a:sym typeface="Lato" charset="0"/>
              </a:rPr>
              <a:t>“Книжная среда”;</a:t>
            </a:r>
          </a:p>
          <a:p>
            <a:pPr marL="449263" indent="-368300" algn="just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SzPts val="2200"/>
              <a:buFont typeface="Lato" charset="0"/>
              <a:buChar char="●"/>
            </a:pPr>
            <a:r>
              <a:rPr lang="ru-RU" sz="2200" smtClean="0">
                <a:solidFill>
                  <a:srgbClr val="666666"/>
                </a:solidFill>
                <a:latin typeface="Lato" charset="0"/>
                <a:cs typeface="Arial" charset="0"/>
                <a:sym typeface="Lato" charset="0"/>
              </a:rPr>
              <a:t> “Онлайн чтения”;</a:t>
            </a:r>
          </a:p>
          <a:p>
            <a:pPr marL="449263" indent="-368300" algn="just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SzPts val="2200"/>
              <a:buFont typeface="Lato" charset="0"/>
              <a:buChar char="●"/>
            </a:pPr>
            <a:r>
              <a:rPr lang="ru-RU" sz="2200" smtClean="0">
                <a:solidFill>
                  <a:srgbClr val="666666"/>
                </a:solidFill>
                <a:latin typeface="Lato" charset="0"/>
                <a:cs typeface="Arial" charset="0"/>
                <a:sym typeface="Lato" charset="0"/>
              </a:rPr>
              <a:t>  “Литературное кафе”;</a:t>
            </a:r>
          </a:p>
          <a:p>
            <a:pPr marL="449263" indent="-368300" algn="just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SzPts val="2200"/>
              <a:buFont typeface="Lato" charset="0"/>
              <a:buChar char="●"/>
            </a:pPr>
            <a:r>
              <a:rPr lang="ru-RU" sz="2200" smtClean="0">
                <a:solidFill>
                  <a:srgbClr val="666666"/>
                </a:solidFill>
                <a:latin typeface="Lato" charset="0"/>
                <a:cs typeface="Arial" charset="0"/>
                <a:sym typeface="Lato" charset="0"/>
              </a:rPr>
              <a:t>  “Книжные редкости”;</a:t>
            </a:r>
          </a:p>
          <a:p>
            <a:pPr marL="449263" indent="-368300" algn="just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SzPts val="2200"/>
              <a:buFont typeface="Lato" charset="0"/>
              <a:buChar char="●"/>
            </a:pPr>
            <a:r>
              <a:rPr lang="ru-RU" sz="2200" smtClean="0">
                <a:solidFill>
                  <a:srgbClr val="666666"/>
                </a:solidFill>
                <a:latin typeface="Lato" charset="0"/>
                <a:cs typeface="Arial" charset="0"/>
                <a:sym typeface="Lato" charset="0"/>
              </a:rPr>
              <a:t>   “онлайн мастер-классы” и др.</a:t>
            </a:r>
          </a:p>
          <a:p>
            <a:pPr marL="449263" indent="-368300" eaLnBrk="1" hangingPunct="1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Font typeface="Lato" charset="0"/>
              <a:buNone/>
            </a:pPr>
            <a:endParaRPr lang="ru-RU" sz="1300" smtClean="0">
              <a:solidFill>
                <a:schemeClr val="accent1"/>
              </a:solidFill>
              <a:latin typeface="Lato" charset="0"/>
              <a:cs typeface="Arial" charset="0"/>
              <a:sym typeface="Lato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4CCCC"/>
            </a:gs>
            <a:gs pos="100000">
              <a:srgbClr val="E79A9A"/>
            </a:gs>
            <a:gs pos="100000">
              <a:srgbClr val="D9686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Google Shape;152;p23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7113" y="463550"/>
            <a:ext cx="467995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" name="Google Shape;153;p23"/>
          <p:cNvSpPr txBox="1">
            <a:spLocks noGrp="1"/>
          </p:cNvSpPr>
          <p:nvPr>
            <p:ph type="title"/>
          </p:nvPr>
        </p:nvSpPr>
        <p:spPr>
          <a:xfrm>
            <a:off x="863600" y="4308475"/>
            <a:ext cx="7572375" cy="971550"/>
          </a:xfrm>
        </p:spPr>
        <p:txBody>
          <a:bodyPr>
            <a:noAutofit/>
          </a:bodyPr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1A1A1A"/>
              </a:buClr>
              <a:buSzPts val="1000"/>
              <a:buFont typeface="Raleway" charset="-52"/>
              <a:buNone/>
            </a:pPr>
            <a:r>
              <a:rPr lang="ru-RU" sz="4100" b="1" smtClean="0">
                <a:solidFill>
                  <a:srgbClr val="1A1A1A"/>
                </a:solidFill>
                <a:latin typeface="Raleway" charset="-52"/>
                <a:cs typeface="Arial" charset="0"/>
                <a:sym typeface="Raleway" charset="-52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Google Shape;93;p14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4625" y="2795588"/>
            <a:ext cx="255905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Google Shape;94;p14"/>
          <p:cNvSpPr>
            <a:spLocks noChangeArrowheads="1"/>
          </p:cNvSpPr>
          <p:nvPr/>
        </p:nvSpPr>
        <p:spPr bwMode="auto">
          <a:xfrm flipH="1">
            <a:off x="298450" y="1987550"/>
            <a:ext cx="3663950" cy="2644775"/>
          </a:xfrm>
          <a:prstGeom prst="cloudCallout">
            <a:avLst>
              <a:gd name="adj1" fmla="val -86130"/>
              <a:gd name="adj2" fmla="val -1977"/>
            </a:avLst>
          </a:prstGeom>
          <a:noFill/>
          <a:ln w="9525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16387" name="Google Shape;95;p14"/>
          <p:cNvSpPr txBox="1">
            <a:spLocks noGrp="1"/>
          </p:cNvSpPr>
          <p:nvPr>
            <p:ph type="title"/>
          </p:nvPr>
        </p:nvSpPr>
        <p:spPr>
          <a:xfrm>
            <a:off x="1009650" y="735013"/>
            <a:ext cx="7688263" cy="1252537"/>
          </a:xfrm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ct val="0"/>
              </a:spcAft>
              <a:buClr>
                <a:srgbClr val="1A1A1A"/>
              </a:buClr>
              <a:buFont typeface="Raleway" charset="-52"/>
              <a:buNone/>
            </a:pPr>
            <a:r>
              <a:rPr lang="ru-RU" sz="2500" b="1" smtClean="0">
                <a:latin typeface="Raleway" charset="-52"/>
                <a:cs typeface="Arial" charset="0"/>
                <a:sym typeface="Raleway" charset="-52"/>
              </a:rPr>
              <a:t>Вытеснение чтения социальными сетями и виртуальными развлечениями</a:t>
            </a:r>
            <a:br>
              <a:rPr lang="ru-RU" sz="2500" b="1" smtClean="0">
                <a:latin typeface="Raleway" charset="-52"/>
                <a:cs typeface="Arial" charset="0"/>
                <a:sym typeface="Raleway" charset="-52"/>
              </a:rPr>
            </a:br>
            <a:endParaRPr lang="ru-RU" b="1" smtClean="0">
              <a:solidFill>
                <a:srgbClr val="1A1A1A"/>
              </a:solidFill>
              <a:latin typeface="Raleway" charset="-52"/>
              <a:cs typeface="Arial" charset="0"/>
              <a:sym typeface="Raleway" charset="-52"/>
            </a:endParaRPr>
          </a:p>
        </p:txBody>
      </p:sp>
      <p:pic>
        <p:nvPicPr>
          <p:cNvPr id="16388" name="Google Shape;96;p14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06488" y="2373313"/>
            <a:ext cx="2068512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Google Shape;101;p15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8538" y="1422400"/>
            <a:ext cx="6894512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" name="Google Shape;102;p15"/>
          <p:cNvSpPr txBox="1">
            <a:spLocks noGrp="1"/>
          </p:cNvSpPr>
          <p:nvPr>
            <p:ph type="title"/>
          </p:nvPr>
        </p:nvSpPr>
        <p:spPr>
          <a:xfrm>
            <a:off x="438150" y="771525"/>
            <a:ext cx="7688263" cy="534988"/>
          </a:xfrm>
        </p:spPr>
        <p:txBody>
          <a:bodyPr>
            <a:noAutofit/>
          </a:bodyPr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1A1A1A"/>
              </a:buClr>
              <a:buSzPts val="1000"/>
              <a:buFont typeface="Raleway" charset="-52"/>
              <a:buNone/>
            </a:pPr>
            <a:r>
              <a:rPr lang="ru-RU" sz="2500" b="1" smtClean="0">
                <a:solidFill>
                  <a:srgbClr val="1A1A1A"/>
                </a:solidFill>
                <a:latin typeface="Raleway" charset="-52"/>
                <a:cs typeface="Arial" charset="0"/>
                <a:sym typeface="Raleway" charset="-52"/>
              </a:rPr>
              <a:t>Восприятие информации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body" idx="1"/>
          </p:nvPr>
        </p:nvSpPr>
        <p:spPr>
          <a:xfrm>
            <a:off x="0" y="3157538"/>
            <a:ext cx="2444750" cy="784225"/>
          </a:xfrm>
        </p:spPr>
        <p:txBody>
          <a:bodyPr/>
          <a:lstStyle/>
          <a:p>
            <a:pPr marL="0" indent="0" eaLnBrk="1" hangingPunct="1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Font typeface="Lato" charset="0"/>
              <a:buNone/>
            </a:pPr>
            <a:r>
              <a:rPr lang="ru-RU" sz="110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ru-RU" sz="2000" smtClean="0">
                <a:solidFill>
                  <a:srgbClr val="666666"/>
                </a:solidFill>
                <a:latin typeface="Lato" charset="0"/>
                <a:cs typeface="Arial" charset="0"/>
                <a:sym typeface="Lato" charset="0"/>
              </a:rPr>
              <a:t>ЗРЕНИЕ - 90%</a:t>
            </a:r>
            <a:endParaRPr lang="ru-RU" sz="1900" smtClean="0">
              <a:solidFill>
                <a:srgbClr val="666666"/>
              </a:solidFill>
              <a:latin typeface="Lato" charset="0"/>
              <a:cs typeface="Arial" charset="0"/>
              <a:sym typeface="Lato" charset="0"/>
            </a:endParaRPr>
          </a:p>
        </p:txBody>
      </p:sp>
      <p:sp>
        <p:nvSpPr>
          <p:cNvPr id="18436" name="Google Shape;104;p15"/>
          <p:cNvSpPr txBox="1">
            <a:spLocks noChangeArrowheads="1"/>
          </p:cNvSpPr>
          <p:nvPr/>
        </p:nvSpPr>
        <p:spPr bwMode="auto">
          <a:xfrm>
            <a:off x="3009900" y="4160838"/>
            <a:ext cx="2544763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Arial" charset="0"/>
              <a:buNone/>
            </a:pPr>
            <a:r>
              <a:rPr lang="ru-RU" sz="2900">
                <a:solidFill>
                  <a:srgbClr val="666666"/>
                </a:solidFill>
                <a:latin typeface="Lato" charset="0"/>
                <a:sym typeface="Lato" charset="0"/>
              </a:rPr>
              <a:t>СЛУХ - 9%</a:t>
            </a:r>
            <a:endParaRPr lang="ru-RU">
              <a:solidFill>
                <a:srgbClr val="666666"/>
              </a:solidFill>
              <a:latin typeface="Lato" charset="0"/>
              <a:sym typeface="Lato" charset="0"/>
            </a:endParaRPr>
          </a:p>
        </p:txBody>
      </p:sp>
      <p:sp>
        <p:nvSpPr>
          <p:cNvPr id="18437" name="Google Shape;105;p15"/>
          <p:cNvSpPr txBox="1">
            <a:spLocks noChangeArrowheads="1"/>
          </p:cNvSpPr>
          <p:nvPr/>
        </p:nvSpPr>
        <p:spPr bwMode="auto">
          <a:xfrm>
            <a:off x="6143625" y="2787650"/>
            <a:ext cx="3000375" cy="152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2900">
                <a:solidFill>
                  <a:srgbClr val="666666"/>
                </a:solidFill>
                <a:latin typeface="Lato" charset="0"/>
                <a:sym typeface="Lato" charset="0"/>
              </a:rPr>
              <a:t>ОСТАЛЬНЫЕ ОРГАНЫ ЧУВСТВ - 1%</a:t>
            </a:r>
            <a:endParaRPr lang="ru-RU">
              <a:solidFill>
                <a:srgbClr val="666666"/>
              </a:solidFill>
              <a:latin typeface="Lato" charset="0"/>
              <a:sym typeface="Lato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>
            <a:spLocks noGrp="1"/>
          </p:cNvSpPr>
          <p:nvPr>
            <p:ph type="title"/>
          </p:nvPr>
        </p:nvSpPr>
        <p:spPr>
          <a:xfrm>
            <a:off x="1600200" y="674688"/>
            <a:ext cx="6399213" cy="1176337"/>
          </a:xfrm>
        </p:spPr>
        <p:txBody>
          <a:bodyPr>
            <a:noAutofit/>
          </a:bodyPr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1A1A1A"/>
              </a:buClr>
              <a:buSzPts val="1000"/>
              <a:buFont typeface="Raleway" charset="-52"/>
              <a:buNone/>
            </a:pPr>
            <a:r>
              <a:rPr lang="ru-RU" sz="2500" b="1" smtClean="0">
                <a:solidFill>
                  <a:srgbClr val="1A1A1A"/>
                </a:solidFill>
                <a:latin typeface="Raleway" charset="-52"/>
                <a:cs typeface="Arial" charset="0"/>
                <a:sym typeface="Raleway" charset="-52"/>
              </a:rPr>
              <a:t>Основные средства интернет-коммуникации библиотеки “БиблиоЛюб”</a:t>
            </a:r>
          </a:p>
        </p:txBody>
      </p:sp>
      <p:sp>
        <p:nvSpPr>
          <p:cNvPr id="20482" name="Google Shape;111;p16"/>
          <p:cNvSpPr txBox="1">
            <a:spLocks noGrp="1"/>
          </p:cNvSpPr>
          <p:nvPr>
            <p:ph type="body" idx="1"/>
          </p:nvPr>
        </p:nvSpPr>
        <p:spPr>
          <a:xfrm>
            <a:off x="728663" y="2079625"/>
            <a:ext cx="7689850" cy="2260600"/>
          </a:xfrm>
        </p:spPr>
        <p:txBody>
          <a:bodyPr/>
          <a:lstStyle/>
          <a:p>
            <a:pPr indent="-368300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2200"/>
              <a:buFont typeface="Lato" charset="0"/>
              <a:buChar char="●"/>
            </a:pPr>
            <a:r>
              <a:rPr lang="ru-RU" sz="2200" smtClean="0">
                <a:solidFill>
                  <a:schemeClr val="accent1"/>
                </a:solidFill>
                <a:latin typeface="Lato" charset="0"/>
                <a:cs typeface="Arial" charset="0"/>
                <a:sym typeface="Lato" charset="0"/>
              </a:rPr>
              <a:t>сайт МАУК “ЦБС” г. Пскова;</a:t>
            </a:r>
          </a:p>
          <a:p>
            <a:pPr indent="-368300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2200"/>
              <a:buFont typeface="Lato" charset="0"/>
              <a:buChar char="●"/>
            </a:pPr>
            <a:r>
              <a:rPr lang="ru-RU" sz="2200" smtClean="0">
                <a:solidFill>
                  <a:schemeClr val="accent1"/>
                </a:solidFill>
                <a:latin typeface="Lato" charset="0"/>
                <a:cs typeface="Arial" charset="0"/>
                <a:sym typeface="Lato" charset="0"/>
              </a:rPr>
              <a:t>сайт библиотеки “БиблиоЛюб”;</a:t>
            </a:r>
          </a:p>
          <a:p>
            <a:pPr indent="-368300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2200"/>
              <a:buFont typeface="Lato" charset="0"/>
              <a:buChar char="●"/>
            </a:pPr>
            <a:r>
              <a:rPr lang="ru-RU" sz="2200" smtClean="0">
                <a:solidFill>
                  <a:schemeClr val="accent1"/>
                </a:solidFill>
                <a:latin typeface="Lato" charset="0"/>
                <a:cs typeface="Arial" charset="0"/>
                <a:sym typeface="Lato" charset="0"/>
              </a:rPr>
              <a:t>социальные страницы ( “Вконтакте”, “Инстаграм”);</a:t>
            </a:r>
          </a:p>
          <a:p>
            <a:pPr indent="-368300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2200"/>
              <a:buFont typeface="Lato" charset="0"/>
              <a:buChar char="●"/>
            </a:pPr>
            <a:r>
              <a:rPr lang="ru-RU" sz="2200" smtClean="0">
                <a:solidFill>
                  <a:schemeClr val="accent1"/>
                </a:solidFill>
                <a:latin typeface="Lato" charset="0"/>
                <a:cs typeface="Arial" charset="0"/>
                <a:sym typeface="Lato" charset="0"/>
              </a:rPr>
              <a:t>видеохостинг Youtube.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>
            <a:spLocks noGrp="1"/>
          </p:cNvSpPr>
          <p:nvPr>
            <p:ph type="title"/>
          </p:nvPr>
        </p:nvSpPr>
        <p:spPr>
          <a:xfrm>
            <a:off x="727075" y="771525"/>
            <a:ext cx="7689850" cy="534988"/>
          </a:xfrm>
        </p:spPr>
        <p:txBody>
          <a:bodyPr>
            <a:noAutofit/>
          </a:bodyPr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1A1A1A"/>
              </a:buClr>
              <a:buSzPts val="1000"/>
              <a:buFont typeface="Raleway" charset="-52"/>
              <a:buNone/>
            </a:pPr>
            <a:r>
              <a:rPr lang="ru-RU" sz="2400" b="1" smtClean="0">
                <a:solidFill>
                  <a:srgbClr val="1A1A1A"/>
                </a:solidFill>
                <a:latin typeface="Raleway" charset="-52"/>
                <a:cs typeface="Arial" charset="0"/>
                <a:sym typeface="Raleway" charset="-52"/>
              </a:rPr>
              <a:t>Теория поколений</a:t>
            </a:r>
          </a:p>
        </p:txBody>
      </p:sp>
      <p:pic>
        <p:nvPicPr>
          <p:cNvPr id="22530" name="Google Shape;117;p17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897063"/>
            <a:ext cx="8839200" cy="245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>
            <a:spLocks noGrp="1"/>
          </p:cNvSpPr>
          <p:nvPr>
            <p:ph type="title"/>
          </p:nvPr>
        </p:nvSpPr>
        <p:spPr>
          <a:xfrm>
            <a:off x="2963863" y="795338"/>
            <a:ext cx="3216275" cy="846137"/>
          </a:xfrm>
        </p:spPr>
        <p:txBody>
          <a:bodyPr>
            <a:noAutofit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1A1A1A"/>
              </a:buClr>
              <a:buSzPts val="1000"/>
              <a:buFont typeface="Raleway" charset="-52"/>
              <a:buNone/>
            </a:pPr>
            <a:r>
              <a:rPr lang="ru-RU" sz="3700" b="1" smtClean="0">
                <a:solidFill>
                  <a:srgbClr val="1A1A1A"/>
                </a:solidFill>
                <a:latin typeface="Raleway" charset="-52"/>
                <a:cs typeface="Arial" charset="0"/>
                <a:sym typeface="Raleway" charset="-52"/>
              </a:rPr>
              <a:t>Контент </a:t>
            </a:r>
          </a:p>
        </p:txBody>
      </p:sp>
      <p:sp>
        <p:nvSpPr>
          <p:cNvPr id="123" name="Google Shape;123;p18"/>
          <p:cNvSpPr txBox="1">
            <a:spLocks noGrp="1"/>
          </p:cNvSpPr>
          <p:nvPr>
            <p:ph type="body" idx="1"/>
          </p:nvPr>
        </p:nvSpPr>
        <p:spPr>
          <a:xfrm>
            <a:off x="2963863" y="1970088"/>
            <a:ext cx="3452812" cy="2260600"/>
          </a:xfrm>
        </p:spPr>
        <p:txBody>
          <a:bodyPr>
            <a:noAutofit/>
          </a:bodyPr>
          <a:lstStyle/>
          <a:p>
            <a:pPr indent="-438150" algn="just" eaLnBrk="1" hangingPunct="1">
              <a:lnSpc>
                <a:spcPct val="115000"/>
              </a:lnSpc>
              <a:spcBef>
                <a:spcPts val="1200"/>
              </a:spcBef>
              <a:spcAft>
                <a:spcPct val="0"/>
              </a:spcAft>
              <a:buSzPts val="3300"/>
              <a:buFont typeface="Times New Roman" pitchFamily="18" charset="0"/>
              <a:buChar char="●"/>
            </a:pPr>
            <a:r>
              <a:rPr lang="ru-RU" sz="330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Иллюстрации</a:t>
            </a:r>
          </a:p>
          <a:p>
            <a:pPr indent="-438150" algn="just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3300"/>
              <a:buFont typeface="Times New Roman" pitchFamily="18" charset="0"/>
              <a:buChar char="●"/>
            </a:pPr>
            <a:r>
              <a:rPr lang="ru-RU" sz="330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Информация</a:t>
            </a:r>
          </a:p>
          <a:p>
            <a:pPr indent="-438150" algn="just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3300"/>
              <a:buFont typeface="Times New Roman" pitchFamily="18" charset="0"/>
              <a:buChar char="●"/>
            </a:pPr>
            <a:r>
              <a:rPr lang="ru-RU" sz="330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Обновление</a:t>
            </a:r>
          </a:p>
          <a:p>
            <a:pPr indent="-438150" eaLnBrk="1" hangingPunct="1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Font typeface="Lato" charset="0"/>
              <a:buNone/>
            </a:pPr>
            <a:endParaRPr lang="ru-RU" sz="1600" smtClean="0">
              <a:solidFill>
                <a:schemeClr val="accent1"/>
              </a:solidFill>
              <a:latin typeface="Lato" charset="0"/>
              <a:cs typeface="Arial" charset="0"/>
              <a:sym typeface="Lato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Google Shape;128;p19"/>
          <p:cNvSpPr txBox="1">
            <a:spLocks noGrp="1"/>
          </p:cNvSpPr>
          <p:nvPr>
            <p:ph type="title"/>
          </p:nvPr>
        </p:nvSpPr>
        <p:spPr>
          <a:xfrm>
            <a:off x="1003300" y="757238"/>
            <a:ext cx="7688263" cy="1033462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1A1A1A"/>
              </a:buClr>
              <a:buFont typeface="Raleway" charset="-52"/>
              <a:buNone/>
            </a:pPr>
            <a:r>
              <a:rPr lang="ru-RU" sz="2500" b="1" smtClean="0">
                <a:solidFill>
                  <a:srgbClr val="1A1A1A"/>
                </a:solidFill>
                <a:latin typeface="Raleway" charset="-52"/>
                <a:cs typeface="Arial" charset="0"/>
                <a:sym typeface="Raleway" charset="-52"/>
              </a:rPr>
              <a:t>Интернет-проекты </a:t>
            </a:r>
            <a:br>
              <a:rPr lang="ru-RU" sz="2500" b="1" smtClean="0">
                <a:solidFill>
                  <a:srgbClr val="1A1A1A"/>
                </a:solidFill>
                <a:latin typeface="Raleway" charset="-52"/>
                <a:cs typeface="Arial" charset="0"/>
                <a:sym typeface="Raleway" charset="-52"/>
              </a:rPr>
            </a:br>
            <a:r>
              <a:rPr lang="ru-RU" sz="2500" b="1" smtClean="0">
                <a:solidFill>
                  <a:srgbClr val="1A1A1A"/>
                </a:solidFill>
                <a:latin typeface="Raleway" charset="-52"/>
                <a:cs typeface="Arial" charset="0"/>
                <a:sym typeface="Raleway" charset="-52"/>
              </a:rPr>
              <a:t>библиотеки “БиблиоЛюб”</a:t>
            </a:r>
          </a:p>
        </p:txBody>
      </p:sp>
      <p:sp>
        <p:nvSpPr>
          <p:cNvPr id="129" name="Google Shape;129;p19"/>
          <p:cNvSpPr txBox="1">
            <a:spLocks noGrp="1"/>
          </p:cNvSpPr>
          <p:nvPr>
            <p:ph type="body" idx="1"/>
          </p:nvPr>
        </p:nvSpPr>
        <p:spPr>
          <a:xfrm>
            <a:off x="246063" y="2079625"/>
            <a:ext cx="8597900" cy="2260600"/>
          </a:xfrm>
        </p:spPr>
        <p:txBody>
          <a:bodyPr>
            <a:noAutofit/>
          </a:bodyPr>
          <a:lstStyle/>
          <a:p>
            <a:pPr indent="-368300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2200"/>
              <a:buFont typeface="Lato" charset="0"/>
              <a:buChar char="●"/>
            </a:pPr>
            <a:r>
              <a:rPr lang="ru-RU" sz="2200" smtClean="0">
                <a:solidFill>
                  <a:schemeClr val="accent1"/>
                </a:solidFill>
                <a:latin typeface="Lato" charset="0"/>
                <a:cs typeface="Arial" charset="0"/>
                <a:sym typeface="Lato" charset="0"/>
              </a:rPr>
              <a:t>“Виртуальный помощник библиотекаря - Марфа Васильевна БиблиоЛюбова”</a:t>
            </a:r>
          </a:p>
          <a:p>
            <a:pPr indent="-368300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2200"/>
              <a:buFont typeface="Lato" charset="0"/>
              <a:buChar char="●"/>
            </a:pPr>
            <a:r>
              <a:rPr lang="ru-RU" sz="2200" smtClean="0">
                <a:solidFill>
                  <a:schemeClr val="accent1"/>
                </a:solidFill>
                <a:latin typeface="Lato" charset="0"/>
                <a:cs typeface="Arial" charset="0"/>
                <a:sym typeface="Lato" charset="0"/>
              </a:rPr>
              <a:t>Студия библиоблогеров “Мудрая сова”</a:t>
            </a:r>
          </a:p>
          <a:p>
            <a:pPr indent="-368300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2200"/>
              <a:buFont typeface="Lato" charset="0"/>
              <a:buChar char="●"/>
            </a:pPr>
            <a:r>
              <a:rPr lang="ru-RU" sz="2200" smtClean="0">
                <a:solidFill>
                  <a:schemeClr val="accent1"/>
                </a:solidFill>
                <a:latin typeface="Lato" charset="0"/>
                <a:cs typeface="Arial" charset="0"/>
                <a:sym typeface="Lato" charset="0"/>
              </a:rPr>
              <a:t>“Книжная среда”</a:t>
            </a:r>
          </a:p>
          <a:p>
            <a:pPr indent="-368300" eaLnBrk="1" hangingPunct="1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Font typeface="Lato" charset="0"/>
              <a:buNone/>
            </a:pPr>
            <a:endParaRPr lang="ru-RU" sz="2700" smtClean="0">
              <a:solidFill>
                <a:schemeClr val="accent1"/>
              </a:solidFill>
              <a:latin typeface="Lato" charset="0"/>
              <a:cs typeface="Arial" charset="0"/>
              <a:sym typeface="Lato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>
            <a:spLocks noGrp="1"/>
          </p:cNvSpPr>
          <p:nvPr>
            <p:ph type="title"/>
          </p:nvPr>
        </p:nvSpPr>
        <p:spPr>
          <a:xfrm>
            <a:off x="820738" y="752475"/>
            <a:ext cx="7688262" cy="536575"/>
          </a:xfrm>
        </p:spPr>
        <p:txBody>
          <a:bodyPr>
            <a:noAutofit/>
          </a:bodyPr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1A1A1A"/>
              </a:buClr>
              <a:buSzPts val="1000"/>
              <a:buFont typeface="Raleway" charset="-52"/>
              <a:buNone/>
            </a:pPr>
            <a:r>
              <a:rPr lang="ru-RU" sz="2500" b="1" smtClean="0">
                <a:solidFill>
                  <a:srgbClr val="1A1A1A"/>
                </a:solidFill>
                <a:latin typeface="Raleway" charset="-52"/>
                <a:cs typeface="Arial" charset="0"/>
                <a:sym typeface="Raleway" charset="-52"/>
              </a:rPr>
              <a:t>Марфа Васильевна Библиолюбова</a:t>
            </a:r>
          </a:p>
        </p:txBody>
      </p:sp>
      <p:pic>
        <p:nvPicPr>
          <p:cNvPr id="28674" name="Google Shape;135;p20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98725" y="1412875"/>
            <a:ext cx="487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>
            <a:spLocks noGrp="1"/>
          </p:cNvSpPr>
          <p:nvPr>
            <p:ph type="title"/>
          </p:nvPr>
        </p:nvSpPr>
        <p:spPr>
          <a:xfrm>
            <a:off x="1395413" y="644525"/>
            <a:ext cx="7042150" cy="534988"/>
          </a:xfrm>
        </p:spPr>
        <p:txBody>
          <a:bodyPr>
            <a:noAutofit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1A1A1A"/>
              </a:buClr>
              <a:buSzPts val="1000"/>
              <a:buFont typeface="Raleway" charset="-52"/>
              <a:buNone/>
            </a:pPr>
            <a:r>
              <a:rPr lang="ru-RU" sz="2500" b="1" smtClean="0">
                <a:solidFill>
                  <a:srgbClr val="1A1A1A"/>
                </a:solidFill>
                <a:latin typeface="Raleway" charset="-52"/>
                <a:cs typeface="Arial" charset="0"/>
                <a:sym typeface="Raleway" charset="-52"/>
              </a:rPr>
              <a:t>Судия библиоблогеров “Мудрая сова”</a:t>
            </a:r>
          </a:p>
        </p:txBody>
      </p:sp>
      <p:pic>
        <p:nvPicPr>
          <p:cNvPr id="30722" name="Google Shape;141;p21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9188" y="1316038"/>
            <a:ext cx="4365625" cy="365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</Words>
  <Application>Microsoft Office PowerPoint</Application>
  <PresentationFormat>Экран (16:9)</PresentationFormat>
  <Paragraphs>33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10</vt:i4>
      </vt:variant>
      <vt:variant>
        <vt:lpstr>Заголовки слайдов</vt:lpstr>
      </vt:variant>
      <vt:variant>
        <vt:i4>11</vt:i4>
      </vt:variant>
    </vt:vector>
  </HeadingPairs>
  <TitlesOfParts>
    <vt:vector size="25" baseType="lpstr">
      <vt:lpstr>Arial</vt:lpstr>
      <vt:lpstr>Lato</vt:lpstr>
      <vt:lpstr>Raleway</vt:lpstr>
      <vt:lpstr>Times New Roman</vt:lpstr>
      <vt:lpstr>Streamline</vt:lpstr>
      <vt:lpstr>Streamline</vt:lpstr>
      <vt:lpstr>Streamline</vt:lpstr>
      <vt:lpstr>Streamline</vt:lpstr>
      <vt:lpstr>Streamline</vt:lpstr>
      <vt:lpstr>Streamline</vt:lpstr>
      <vt:lpstr>Streamline</vt:lpstr>
      <vt:lpstr>Streamline</vt:lpstr>
      <vt:lpstr>Streamline</vt:lpstr>
      <vt:lpstr>Streamline</vt:lpstr>
      <vt:lpstr>«Как с помощью интернет-пространства организовать увлекательную читательскую деятельность: из опыта работы библиотеки» </vt:lpstr>
      <vt:lpstr>Вытеснение чтения социальными сетями и виртуальными развлечениями </vt:lpstr>
      <vt:lpstr>Восприятие информации</vt:lpstr>
      <vt:lpstr>Основные средства интернет-коммуникации библиотеки “БиблиоЛюб”</vt:lpstr>
      <vt:lpstr>Теория поколений</vt:lpstr>
      <vt:lpstr>Контент </vt:lpstr>
      <vt:lpstr>Интернет-проекты  библиотеки “БиблиоЛюб”</vt:lpstr>
      <vt:lpstr>Марфа Васильевна Библиолюбова</vt:lpstr>
      <vt:lpstr>Судия библиоблогеров “Мудрая сова”</vt:lpstr>
      <vt:lpstr>Видеоконтент библиотеки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«Как с помощью интернет-пространства организовать увлекательную читательскую деятельность: из опыта работы библиотеки» </dc:title>
  <cp:lastModifiedBy>Julia</cp:lastModifiedBy>
  <cp:revision>1</cp:revision>
  <dcterms:modified xsi:type="dcterms:W3CDTF">2021-02-25T07:34:37Z</dcterms:modified>
</cp:coreProperties>
</file>