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sldIdLst>
    <p:sldId id="256" r:id="rId2"/>
    <p:sldId id="257" r:id="rId3"/>
    <p:sldId id="258" r:id="rId4"/>
    <p:sldId id="273" r:id="rId5"/>
    <p:sldId id="272" r:id="rId6"/>
    <p:sldId id="259" r:id="rId7"/>
    <p:sldId id="260" r:id="rId8"/>
    <p:sldId id="261" r:id="rId9"/>
    <p:sldId id="262" r:id="rId10"/>
    <p:sldId id="271" r:id="rId11"/>
    <p:sldId id="263" r:id="rId12"/>
    <p:sldId id="264" r:id="rId13"/>
    <p:sldId id="265" r:id="rId14"/>
    <p:sldId id="266" r:id="rId15"/>
    <p:sldId id="267" r:id="rId16"/>
    <p:sldId id="268" r:id="rId17"/>
    <p:sldId id="269" r:id="rId18"/>
    <p:sldId id="270" r:id="rId19"/>
    <p:sldId id="274" r:id="rId20"/>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16" d="100"/>
          <a:sy n="116" d="100"/>
        </p:scale>
        <p:origin x="-36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Straight Connector 15"/>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9" name="Date Placeholder 3"/>
          <p:cNvSpPr>
            <a:spLocks noGrp="1"/>
          </p:cNvSpPr>
          <p:nvPr>
            <p:ph type="dt" sz="half" idx="10"/>
          </p:nvPr>
        </p:nvSpPr>
        <p:spPr/>
        <p:txBody>
          <a:bodyPr/>
          <a:lstStyle>
            <a:lvl1pPr>
              <a:defRPr/>
            </a:lvl1pPr>
          </a:lstStyle>
          <a:p>
            <a:pPr>
              <a:defRPr/>
            </a:pPr>
            <a:fld id="{EBA5D4E3-7B51-46DB-9871-82595EF67AD3}" type="datetimeFigureOut">
              <a:rPr lang="ru-RU"/>
              <a:pPr>
                <a:defRPr/>
              </a:pPr>
              <a:t>02.06.2021</a:t>
            </a:fld>
            <a:endParaRPr lang="ru-RU"/>
          </a:p>
        </p:txBody>
      </p:sp>
      <p:sp>
        <p:nvSpPr>
          <p:cNvPr id="10" name="Footer Placeholder 4"/>
          <p:cNvSpPr>
            <a:spLocks noGrp="1"/>
          </p:cNvSpPr>
          <p:nvPr>
            <p:ph type="ftr" sz="quarter" idx="11"/>
          </p:nvPr>
        </p:nvSpPr>
        <p:spPr/>
        <p:txBody>
          <a:bodyPr/>
          <a:lstStyle>
            <a:lvl1pPr>
              <a:defRPr/>
            </a:lvl1pPr>
          </a:lstStyle>
          <a:p>
            <a:pPr>
              <a:defRPr/>
            </a:pPr>
            <a:endParaRPr lang="ru-RU"/>
          </a:p>
        </p:txBody>
      </p:sp>
      <p:sp>
        <p:nvSpPr>
          <p:cNvPr id="11" name="Slide Number Placeholder 5"/>
          <p:cNvSpPr>
            <a:spLocks noGrp="1"/>
          </p:cNvSpPr>
          <p:nvPr>
            <p:ph type="sldNum" sz="quarter" idx="12"/>
          </p:nvPr>
        </p:nvSpPr>
        <p:spPr/>
        <p:txBody>
          <a:bodyPr/>
          <a:lstStyle>
            <a:lvl1pPr>
              <a:defRPr/>
            </a:lvl1pPr>
          </a:lstStyle>
          <a:p>
            <a:pPr>
              <a:defRPr/>
            </a:pPr>
            <a:fld id="{80BB9376-EDE6-4B0B-BCA8-A6E37D219D7C}" type="slidenum">
              <a:rPr lang="ru-RU"/>
              <a:pPr>
                <a:defRPr/>
              </a:pPr>
              <a:t>‹#›</a:t>
            </a:fld>
            <a:endParaRPr lang="ru-RU"/>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5" name="Date Placeholder 3"/>
          <p:cNvSpPr>
            <a:spLocks noGrp="1"/>
          </p:cNvSpPr>
          <p:nvPr>
            <p:ph type="dt" sz="half" idx="15"/>
          </p:nvPr>
        </p:nvSpPr>
        <p:spPr/>
        <p:txBody>
          <a:bodyPr/>
          <a:lstStyle>
            <a:lvl1pPr>
              <a:defRPr/>
            </a:lvl1pPr>
          </a:lstStyle>
          <a:p>
            <a:pPr>
              <a:defRPr/>
            </a:pPr>
            <a:fld id="{0AADB484-F0B8-48D2-96F9-19E6B4AEE232}" type="datetimeFigureOut">
              <a:rPr lang="ru-RU"/>
              <a:pPr>
                <a:defRPr/>
              </a:pPr>
              <a:t>02.06.2021</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68D5F486-F3B2-4EE8-9CB6-E6256DC0C585}" type="slidenum">
              <a:rPr lang="ru-RU"/>
              <a:pPr>
                <a:defRPr/>
              </a:pPr>
              <a:t>‹#›</a:t>
            </a:fld>
            <a:endParaRPr lang="ru-RU"/>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16FD75B1-8FA4-4BB1-A95D-85A250E66ACB}" type="datetimeFigureOut">
              <a:rPr lang="ru-RU"/>
              <a:pPr>
                <a:defRPr/>
              </a:pPr>
              <a:t>02.06.2021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3FF11CC-E78D-42D8-B904-5B43ABD358F5}" type="slidenum">
              <a:rPr lang="ru-RU"/>
              <a:pPr>
                <a:defRPr/>
              </a:pPr>
              <a:t>‹#›</a:t>
            </a:fld>
            <a:endParaRPr lang="ru-RU"/>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3"/>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4"/>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6C52EEFC-5CD8-4E2A-A06E-B1C765882547}" type="datetimeFigureOut">
              <a:rPr lang="ru-RU"/>
              <a:pPr>
                <a:defRPr/>
              </a:pPr>
              <a:t>02.06.2021</a:t>
            </a:fld>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360DD9F3-CF80-427B-BBE8-4D4B2AEB38F9}" type="slidenum">
              <a:rPr lang="ru-RU"/>
              <a:pPr>
                <a:defRPr/>
              </a:pPr>
              <a:t>‹#›</a:t>
            </a:fld>
            <a:endParaRPr lang="ru-RU"/>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E30DB47B-960C-4B0F-AD61-53B3ACE04928}" type="datetimeFigureOut">
              <a:rPr lang="ru-RU"/>
              <a:pPr>
                <a:defRPr/>
              </a:pPr>
              <a:t>02.06.2021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95F25EB-A913-4728-807B-AD7E810A6751}" type="slidenum">
              <a:rPr lang="ru-RU"/>
              <a:pPr>
                <a:defRPr/>
              </a:pPr>
              <a:t>‹#›</a:t>
            </a:fld>
            <a:endParaRPr lang="ru-RU"/>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10"/>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1"/>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9AB04CC9-BA38-420A-8C04-C8DDF82949C7}" type="datetimeFigureOut">
              <a:rPr lang="ru-RU"/>
              <a:pPr>
                <a:defRPr/>
              </a:pPr>
              <a:t>02.06.2021</a:t>
            </a:fld>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D8EE0305-C8E6-4AB6-AF38-E895BED775D8}" type="slidenum">
              <a:rPr lang="ru-RU"/>
              <a:pPr>
                <a:defRPr/>
              </a:pPr>
              <a:t>‹#›</a:t>
            </a:fld>
            <a:endParaRPr lang="ru-RU"/>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478EF975-5AEE-4436-A30F-053DCEE40EF8}" type="datetimeFigureOut">
              <a:rPr lang="ru-RU"/>
              <a:pPr>
                <a:defRPr/>
              </a:pPr>
              <a:t>02.06.2021</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57C9D539-91D8-4A28-BA7F-C160463C27E9}" type="slidenum">
              <a:rPr lang="ru-RU"/>
              <a:pPr>
                <a:defRPr/>
              </a:pPr>
              <a:t>‹#›</a:t>
            </a:fld>
            <a:endParaRPr lang="ru-RU"/>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2B4C69A-D100-46D6-AA9C-F34B1E36D625}" type="datetimeFigureOut">
              <a:rPr lang="ru-RU"/>
              <a:pPr>
                <a:defRPr/>
              </a:pPr>
              <a:t>02.06.2021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CDDA560-5356-4BBD-AFE2-F3D521B75131}" type="slidenum">
              <a:rPr lang="ru-RU"/>
              <a:pPr>
                <a:defRPr/>
              </a:pPr>
              <a:t>‹#›</a:t>
            </a:fld>
            <a:endParaRPr lang="ru-RU"/>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5A49BCB5-E769-4E67-AA2A-8D21F3EF9AB4}" type="datetimeFigureOut">
              <a:rPr lang="ru-RU"/>
              <a:pPr>
                <a:defRPr/>
              </a:pPr>
              <a:t>02.06.2021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F3BA6F1-34C6-45EA-9663-75BA97564476}" type="slidenum">
              <a:rPr lang="ru-RU"/>
              <a:pPr>
                <a:defRPr/>
              </a:pPr>
              <a:t>‹#›</a:t>
            </a:fld>
            <a:endParaRPr lang="ru-RU"/>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D564543-D1B2-405B-AB8D-FF1D2BCF8CD4}" type="datetimeFigureOut">
              <a:rPr lang="ru-RU"/>
              <a:pPr>
                <a:defRPr/>
              </a:pPr>
              <a:t>02.06.2021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1B0AC06-713E-498C-96D4-E4E20FF09B88}" type="slidenum">
              <a:rPr lang="ru-RU"/>
              <a:pPr>
                <a:defRPr/>
              </a:pPr>
              <a:t>‹#›</a:t>
            </a:fld>
            <a:endParaRPr lang="ru-RU"/>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40665E41-3A9F-48C8-B26C-860B4B447739}" type="datetimeFigureOut">
              <a:rPr lang="ru-RU"/>
              <a:pPr>
                <a:defRPr/>
              </a:pPr>
              <a:t>02.06.2021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7F9CAD1-EC75-4D02-B225-5FB04D59037A}" type="slidenum">
              <a:rPr lang="ru-RU"/>
              <a:pPr>
                <a:defRPr/>
              </a:pPr>
              <a:t>‹#›</a:t>
            </a:fld>
            <a:endParaRPr lang="ru-RU"/>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0F223441-E2D4-42C4-898D-ECBEF8D5507D}" type="datetimeFigureOut">
              <a:rPr lang="ru-RU"/>
              <a:pPr>
                <a:defRPr/>
              </a:pPr>
              <a:t>02.06.2021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BB10E6F-BBC5-4171-82E3-88EF7CD34FD3}" type="slidenum">
              <a:rPr lang="ru-RU"/>
              <a:pPr>
                <a:defRPr/>
              </a:pPr>
              <a:t>‹#›</a:t>
            </a:fld>
            <a:endParaRPr lang="ru-RU"/>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C751F7F9-BBC5-4676-89AF-FFB1EC871311}" type="datetimeFigureOut">
              <a:rPr lang="ru-RU"/>
              <a:pPr>
                <a:defRPr/>
              </a:pPr>
              <a:t>02.06.2021</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31A28872-B99D-42FE-B1FE-0DC1DD3F073E}" type="slidenum">
              <a:rPr lang="ru-RU"/>
              <a:pPr>
                <a:defRPr/>
              </a:pPr>
              <a:t>‹#›</a:t>
            </a:fld>
            <a:endParaRPr lang="ru-RU"/>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4DD2F246-0A89-485F-8A92-65887469A000}" type="datetimeFigureOut">
              <a:rPr lang="ru-RU"/>
              <a:pPr>
                <a:defRPr/>
              </a:pPr>
              <a:t>02.06.2021</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7354FF2B-7DF0-468F-9449-7CCA0C808EB1}" type="slidenum">
              <a:rPr lang="ru-RU"/>
              <a:pPr>
                <a:defRPr/>
              </a:pPr>
              <a:t>‹#›</a:t>
            </a:fld>
            <a:endParaRPr lang="ru-RU"/>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A856F-8E8F-424B-98D7-47F98DFBE27C}" type="datetimeFigureOut">
              <a:rPr lang="ru-RU"/>
              <a:pPr>
                <a:defRPr/>
              </a:pPr>
              <a:t>02.06.2021</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D6940D93-6288-41D2-8973-C62E93627105}" type="slidenum">
              <a:rPr lang="ru-RU"/>
              <a:pPr>
                <a:defRPr/>
              </a:pPr>
              <a:t>‹#›</a:t>
            </a:fld>
            <a:endParaRPr lang="ru-RU"/>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0526FEA-E95A-45CE-8882-3EE42AFABDF1}" type="datetimeFigureOut">
              <a:rPr lang="ru-RU"/>
              <a:pPr>
                <a:defRPr/>
              </a:pPr>
              <a:t>02.06.2021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55EE472-C26F-43AA-B72A-6E28878DAB33}" type="slidenum">
              <a:rPr lang="ru-RU"/>
              <a:pPr>
                <a:defRPr/>
              </a:pPr>
              <a:t>‹#›</a:t>
            </a:fld>
            <a:endParaRPr lang="ru-RU"/>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C6F253E-130C-452C-97CE-27B3E4F2189A}" type="datetimeFigureOut">
              <a:rPr lang="ru-RU"/>
              <a:pPr>
                <a:defRPr/>
              </a:pPr>
              <a:t>02.06.2021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495753-A0D1-4825-BE2F-416107A76260}" type="slidenum">
              <a:rPr lang="ru-RU"/>
              <a:pPr>
                <a:defRPr/>
              </a:pPr>
              <a:t>‹#›</a:t>
            </a:fld>
            <a:endParaRPr lang="ru-RU"/>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3000"/>
            <a:lum/>
          </a:blip>
          <a:srcRect/>
          <a:stretch>
            <a:fillRect t="-6000" b="-6000"/>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684213" y="685800"/>
            <a:ext cx="8534400" cy="3614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fontAlgn="auto">
              <a:spcBef>
                <a:spcPts val="0"/>
              </a:spcBef>
              <a:spcAft>
                <a:spcPts val="0"/>
              </a:spcAft>
              <a:defRPr sz="1000" b="0" i="0" smtClean="0">
                <a:solidFill>
                  <a:schemeClr val="bg2">
                    <a:lumMod val="50000"/>
                  </a:schemeClr>
                </a:solidFill>
                <a:effectLst/>
                <a:latin typeface="+mn-lt"/>
                <a:cs typeface="+mn-cs"/>
              </a:defRPr>
            </a:lvl1pPr>
          </a:lstStyle>
          <a:p>
            <a:pPr>
              <a:defRPr/>
            </a:pPr>
            <a:fld id="{791B684F-C3CC-4E77-99B7-B20D8C4DE82A}" type="datetimeFigureOut">
              <a:rPr lang="ru-RU"/>
              <a:pPr>
                <a:defRPr/>
              </a:pPr>
              <a:t>02.06.2021</a:t>
            </a:fld>
            <a:endParaRPr lang="ru-RU"/>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fontAlgn="auto">
              <a:spcBef>
                <a:spcPts val="0"/>
              </a:spcBef>
              <a:spcAft>
                <a:spcPts val="0"/>
              </a:spcAft>
              <a:defRPr sz="1000" b="0" i="0">
                <a:solidFill>
                  <a:schemeClr val="bg2">
                    <a:lumMod val="50000"/>
                  </a:schemeClr>
                </a:solidFill>
                <a:effectLst/>
                <a:latin typeface="+mn-lt"/>
                <a:cs typeface="+mn-cs"/>
              </a:defRPr>
            </a:lvl1pPr>
          </a:lstStyle>
          <a:p>
            <a:pPr>
              <a:defRPr/>
            </a:pPr>
            <a:endParaRPr lang="ru-RU"/>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fontAlgn="auto">
              <a:spcBef>
                <a:spcPts val="0"/>
              </a:spcBef>
              <a:spcAft>
                <a:spcPts val="0"/>
              </a:spcAft>
              <a:defRPr sz="3200" b="0" i="0" smtClean="0">
                <a:solidFill>
                  <a:schemeClr val="bg2">
                    <a:lumMod val="50000"/>
                  </a:schemeClr>
                </a:solidFill>
                <a:effectLst/>
                <a:latin typeface="+mn-lt"/>
                <a:cs typeface="+mn-cs"/>
              </a:defRPr>
            </a:lvl1pPr>
          </a:lstStyle>
          <a:p>
            <a:pPr>
              <a:defRPr/>
            </a:pPr>
            <a:fld id="{B534EA83-81B4-4E0E-B71E-48331545CBC5}"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95" r:id="rId1"/>
    <p:sldLayoutId id="2147483794" r:id="rId2"/>
    <p:sldLayoutId id="2147483793" r:id="rId3"/>
    <p:sldLayoutId id="2147483792" r:id="rId4"/>
    <p:sldLayoutId id="2147483791" r:id="rId5"/>
    <p:sldLayoutId id="2147483790" r:id="rId6"/>
    <p:sldLayoutId id="2147483789" r:id="rId7"/>
    <p:sldLayoutId id="2147483788" r:id="rId8"/>
    <p:sldLayoutId id="2147483787" r:id="rId9"/>
    <p:sldLayoutId id="2147483786" r:id="rId10"/>
    <p:sldLayoutId id="2147483785" r:id="rId11"/>
    <p:sldLayoutId id="2147483796" r:id="rId12"/>
    <p:sldLayoutId id="2147483784" r:id="rId13"/>
    <p:sldLayoutId id="2147483797" r:id="rId14"/>
    <p:sldLayoutId id="2147483783" r:id="rId15"/>
    <p:sldLayoutId id="2147483782" r:id="rId16"/>
    <p:sldLayoutId id="2147483781" r:id="rId17"/>
  </p:sldLayoutIdLst>
  <p:transition spd="slow">
    <p:fade/>
  </p:transition>
  <p:txStyles>
    <p:titleStyle>
      <a:lvl1pPr algn="l" defTabSz="457200" rtl="0" fontAlgn="base">
        <a:spcBef>
          <a:spcPct val="0"/>
        </a:spcBef>
        <a:spcAft>
          <a:spcPct val="0"/>
        </a:spcAft>
        <a:defRPr sz="3600" kern="1200" cap="all">
          <a:ln w="3175" cmpd="sng">
            <a:noFill/>
          </a:ln>
          <a:solidFill>
            <a:schemeClr val="tx1"/>
          </a:solidFill>
          <a:latin typeface="+mj-lt"/>
          <a:ea typeface="+mj-ea"/>
          <a:cs typeface="+mj-cs"/>
        </a:defRPr>
      </a:lvl1pPr>
      <a:lvl2pPr algn="l" defTabSz="457200" rtl="0" fontAlgn="base">
        <a:spcBef>
          <a:spcPct val="0"/>
        </a:spcBef>
        <a:spcAft>
          <a:spcPct val="0"/>
        </a:spcAft>
        <a:defRPr sz="3600">
          <a:solidFill>
            <a:schemeClr val="tx1"/>
          </a:solidFill>
          <a:latin typeface="Century Gothic" pitchFamily="34" charset="0"/>
        </a:defRPr>
      </a:lvl2pPr>
      <a:lvl3pPr algn="l" defTabSz="457200" rtl="0" fontAlgn="base">
        <a:spcBef>
          <a:spcPct val="0"/>
        </a:spcBef>
        <a:spcAft>
          <a:spcPct val="0"/>
        </a:spcAft>
        <a:defRPr sz="3600">
          <a:solidFill>
            <a:schemeClr val="tx1"/>
          </a:solidFill>
          <a:latin typeface="Century Gothic" pitchFamily="34" charset="0"/>
        </a:defRPr>
      </a:lvl3pPr>
      <a:lvl4pPr algn="l" defTabSz="457200" rtl="0" fontAlgn="base">
        <a:spcBef>
          <a:spcPct val="0"/>
        </a:spcBef>
        <a:spcAft>
          <a:spcPct val="0"/>
        </a:spcAft>
        <a:defRPr sz="3600">
          <a:solidFill>
            <a:schemeClr val="tx1"/>
          </a:solidFill>
          <a:latin typeface="Century Gothic" pitchFamily="34" charset="0"/>
        </a:defRPr>
      </a:lvl4pPr>
      <a:lvl5pPr algn="l" defTabSz="457200" rtl="0" fontAlgn="base">
        <a:spcBef>
          <a:spcPct val="0"/>
        </a:spcBef>
        <a:spcAft>
          <a:spcPct val="0"/>
        </a:spcAft>
        <a:defRPr sz="36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82563"/>
            <a:ext cx="11933238" cy="3475037"/>
          </a:xfrm>
        </p:spPr>
        <p:txBody>
          <a:bodyPr/>
          <a:lstStyle/>
          <a:p>
            <a:pPr algn="ctr" fontAlgn="auto">
              <a:spcAft>
                <a:spcPts val="0"/>
              </a:spcAft>
              <a:defRPr/>
            </a:pPr>
            <a:r>
              <a:rPr lang="ru-RU" sz="6000" b="1" dirty="0" smtClean="0">
                <a:solidFill>
                  <a:srgbClr val="7030A0"/>
                </a:solidFill>
                <a:latin typeface="Times New Roman" panose="02020603050405020304" pitchFamily="18" charset="0"/>
                <a:cs typeface="Times New Roman" panose="02020603050405020304" pitchFamily="18" charset="0"/>
              </a:rPr>
              <a:t>Что я прочту этим летом?</a:t>
            </a:r>
            <a:endParaRPr lang="ru-RU" sz="6000" b="1" dirty="0">
              <a:solidFill>
                <a:srgbClr val="7030A0"/>
              </a:solidFill>
              <a:latin typeface="Times New Roman" panose="02020603050405020304" pitchFamily="18" charset="0"/>
              <a:cs typeface="Times New Roman" panose="02020603050405020304" pitchFamily="18" charset="0"/>
            </a:endParaRPr>
          </a:p>
        </p:txBody>
      </p:sp>
      <p:sp>
        <p:nvSpPr>
          <p:cNvPr id="19459" name="Подзаголовок 2"/>
          <p:cNvSpPr>
            <a:spLocks noGrp="1"/>
          </p:cNvSpPr>
          <p:nvPr>
            <p:ph type="subTitle" idx="1"/>
          </p:nvPr>
        </p:nvSpPr>
        <p:spPr>
          <a:xfrm>
            <a:off x="684213" y="3843338"/>
            <a:ext cx="10874375" cy="1947862"/>
          </a:xfrm>
        </p:spPr>
        <p:txBody>
          <a:bodyPr/>
          <a:lstStyle/>
          <a:p>
            <a:pPr algn="ctr"/>
            <a:r>
              <a:rPr lang="ru-RU" sz="3600" b="1" smtClean="0">
                <a:solidFill>
                  <a:srgbClr val="7030A0"/>
                </a:solidFill>
                <a:latin typeface="Times New Roman" pitchFamily="18" charset="0"/>
                <a:cs typeface="Times New Roman" pitchFamily="18" charset="0"/>
              </a:rPr>
              <a:t>Рекомендательная презентация детских книг для летнего чтения</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21563" t="18312" r="28936" b="15125"/>
          <a:stretch/>
        </p:blipFill>
        <p:spPr>
          <a:xfrm>
            <a:off x="493713" y="201613"/>
            <a:ext cx="3148012" cy="4233862"/>
          </a:xfrm>
          <a:prstGeom prst="rect">
            <a:avLst/>
          </a:prstGeom>
          <a:ln>
            <a:noFill/>
          </a:ln>
          <a:effectLst>
            <a:outerShdw blurRad="292100" dist="139700" dir="2700000" algn="tl" rotWithShape="0">
              <a:srgbClr val="333333">
                <a:alpha val="65000"/>
              </a:srgbClr>
            </a:outerShdw>
          </a:effectLst>
        </p:spPr>
      </p:pic>
      <p:sp>
        <p:nvSpPr>
          <p:cNvPr id="28674" name="Прямоугольник 4"/>
          <p:cNvSpPr>
            <a:spLocks noChangeArrowheads="1"/>
          </p:cNvSpPr>
          <p:nvPr/>
        </p:nvSpPr>
        <p:spPr bwMode="auto">
          <a:xfrm>
            <a:off x="3840163" y="146050"/>
            <a:ext cx="8185150" cy="6451600"/>
          </a:xfrm>
          <a:prstGeom prst="rect">
            <a:avLst/>
          </a:prstGeom>
          <a:noFill/>
          <a:ln w="9525">
            <a:noFill/>
            <a:miter lim="800000"/>
            <a:headEnd/>
            <a:tailEnd/>
          </a:ln>
        </p:spPr>
        <p:txBody>
          <a:bodyPr>
            <a:spAutoFit/>
          </a:bodyPr>
          <a:lstStyle/>
          <a:p>
            <a:pPr algn="just">
              <a:lnSpc>
                <a:spcPct val="107000"/>
              </a:lnSpc>
              <a:spcAft>
                <a:spcPts val="800"/>
              </a:spcAft>
            </a:pPr>
            <a:r>
              <a:rPr lang="ru-RU">
                <a:latin typeface="Calibri" pitchFamily="34" charset="0"/>
                <a:ea typeface="Calibri" pitchFamily="34" charset="0"/>
                <a:cs typeface="Times New Roman" pitchFamily="18" charset="0"/>
              </a:rPr>
              <a:t> </a:t>
            </a:r>
            <a:r>
              <a:rPr lang="ru-RU" sz="2000" b="1">
                <a:solidFill>
                  <a:srgbClr val="7030A0"/>
                </a:solidFill>
                <a:latin typeface="Times New Roman" pitchFamily="18" charset="0"/>
                <a:ea typeface="Calibri" pitchFamily="34" charset="0"/>
                <a:cs typeface="Times New Roman" pitchFamily="18" charset="0"/>
              </a:rPr>
              <a:t>И последняя книга всемирно известного писателя Ульфа Старка повесть «Беглецы». Повесть сама по себе пронзительная, производит особое впечатление и завершает семейную сагу писателя. Нас снова ждет встреча с дедушкой и внуком, которым предстоит веселое путешествие перед расставанием навсегда. Дедушка очень болен, лежит в больнице, бабушки уже нет на свете. И внук организовывает деду побег из больницы, чтобы он еще раз побывал в своем доме, где они жили с бабушкой, и он сам построил этот дом для нее. А главное, в подвале сохранилась баночка брусничного варенья, приготовленного бабушкой. Дед верит, что в варенье сохранилась частичка ее самой и оно послужит ему лекарством. Лишь одну ложечку он разрешает съесть внуку. Вернувшись в больницу, дедушка по утрам съедает по чайной ложке заветного варенья. И когда оно закончилось, дедушка совершил еще один побег из которого уже не вернется.</a:t>
            </a:r>
          </a:p>
          <a:p>
            <a:pPr algn="just">
              <a:lnSpc>
                <a:spcPct val="107000"/>
              </a:lnSpc>
              <a:spcAft>
                <a:spcPts val="800"/>
              </a:spcAft>
            </a:pPr>
            <a:r>
              <a:rPr lang="ru-RU" sz="2000" b="1">
                <a:solidFill>
                  <a:srgbClr val="7030A0"/>
                </a:solidFill>
                <a:latin typeface="Times New Roman" pitchFamily="18" charset="0"/>
                <a:ea typeface="Calibri" pitchFamily="34" charset="0"/>
                <a:cs typeface="Times New Roman" pitchFamily="18" charset="0"/>
              </a:rPr>
              <a:t>Хорошее напутствие от большого писателя, которого, к сожалению, уже тоже нет среди нас. Но когда мы открываем его книги, он оживает в наших сердцах, и мы слышим его голос, который рассказывает о таких важных вещах.</a:t>
            </a:r>
          </a:p>
        </p:txBody>
      </p:sp>
      <p:pic>
        <p:nvPicPr>
          <p:cNvPr id="6" name="Рисунок 5"/>
          <p:cNvPicPr>
            <a:picLocks noChangeAspect="1"/>
          </p:cNvPicPr>
          <p:nvPr/>
        </p:nvPicPr>
        <p:blipFill>
          <a:blip r:embed="rId3"/>
          <a:stretch>
            <a:fillRect/>
          </a:stretch>
        </p:blipFill>
        <p:spPr>
          <a:xfrm>
            <a:off x="1566863" y="3949700"/>
            <a:ext cx="2074862" cy="2825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1175" y="-84138"/>
            <a:ext cx="8534400" cy="1506538"/>
          </a:xfrm>
        </p:spPr>
        <p:txBody>
          <a:bodyPr/>
          <a:lstStyle/>
          <a:p>
            <a:pPr algn="ctr" fontAlgn="auto">
              <a:spcAft>
                <a:spcPts val="0"/>
              </a:spcAft>
              <a:defRPr/>
            </a:pPr>
            <a:r>
              <a:rPr lang="ru-RU" sz="4800" b="1" dirty="0" smtClean="0">
                <a:solidFill>
                  <a:srgbClr val="7030A0"/>
                </a:solidFill>
                <a:latin typeface="Times New Roman" panose="02020603050405020304" pitchFamily="18" charset="0"/>
                <a:cs typeface="Times New Roman" panose="02020603050405020304" pitchFamily="18" charset="0"/>
              </a:rPr>
              <a:t>Сара </a:t>
            </a:r>
            <a:r>
              <a:rPr lang="ru-RU" sz="4800" b="1" dirty="0">
                <a:solidFill>
                  <a:srgbClr val="7030A0"/>
                </a:solidFill>
                <a:latin typeface="Times New Roman" panose="02020603050405020304" pitchFamily="18" charset="0"/>
                <a:cs typeface="Times New Roman" panose="02020603050405020304" pitchFamily="18" charset="0"/>
              </a:rPr>
              <a:t>Пеннипакер</a:t>
            </a:r>
          </a:p>
        </p:txBody>
      </p:sp>
      <p:pic>
        <p:nvPicPr>
          <p:cNvPr id="3" name="Рисунок 2"/>
          <p:cNvPicPr>
            <a:picLocks noChangeAspect="1"/>
          </p:cNvPicPr>
          <p:nvPr/>
        </p:nvPicPr>
        <p:blipFill rotWithShape="1">
          <a:blip r:embed="rId2"/>
          <a:srcRect l="12033" t="9819" r="41652" b="4726"/>
          <a:stretch/>
        </p:blipFill>
        <p:spPr>
          <a:xfrm>
            <a:off x="128588" y="1865313"/>
            <a:ext cx="4038600" cy="3740150"/>
          </a:xfrm>
          <a:prstGeom prst="rect">
            <a:avLst/>
          </a:prstGeom>
          <a:ln>
            <a:noFill/>
          </a:ln>
          <a:effectLst>
            <a:outerShdw blurRad="292100" dist="139700" dir="2700000" algn="tl" rotWithShape="0">
              <a:srgbClr val="333333">
                <a:alpha val="65000"/>
              </a:srgbClr>
            </a:outerShdw>
          </a:effectLst>
        </p:spPr>
      </p:pic>
      <p:sp>
        <p:nvSpPr>
          <p:cNvPr id="29699" name="Прямоугольник 3"/>
          <p:cNvSpPr>
            <a:spLocks noChangeArrowheads="1"/>
          </p:cNvSpPr>
          <p:nvPr/>
        </p:nvSpPr>
        <p:spPr bwMode="auto">
          <a:xfrm>
            <a:off x="4306888" y="1352550"/>
            <a:ext cx="7723187" cy="4894263"/>
          </a:xfrm>
          <a:prstGeom prst="rect">
            <a:avLst/>
          </a:prstGeom>
          <a:noFill/>
          <a:ln w="9525">
            <a:noFill/>
            <a:miter lim="800000"/>
            <a:headEnd/>
            <a:tailEnd/>
          </a:ln>
        </p:spPr>
        <p:txBody>
          <a:bodyPr>
            <a:spAutoFit/>
          </a:bodyPr>
          <a:lstStyle/>
          <a:p>
            <a:pPr algn="just"/>
            <a:r>
              <a:rPr lang="ru-RU" sz="2400" b="1">
                <a:solidFill>
                  <a:srgbClr val="7030A0"/>
                </a:solidFill>
                <a:latin typeface="Times New Roman" pitchFamily="18" charset="0"/>
                <a:cs typeface="Times New Roman" pitchFamily="18" charset="0"/>
              </a:rPr>
              <a:t>Сара Пеннипакер - детская писательница из США, где её хорошо знают как автора двух десятков успешных, отмеченных наградами и читательским признанием книг. Прежде чем стать писательницей, Сара была художником. Среди ее книг «Пакс» - самая известная. Благодаря ей имя писательницы за короткое время стало известно всему миру. В письме, адресованном читателям, Сара признаётся, что «Пакс» — книга всей её жизни, что эта работа далась ей нелегко и потребовала полной отдачи, но стала самым счастливым временем в её писательской карьере. Сейчас писательница живет на полуострове Кейп-Код штата Массачусетс, США. </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458788" y="257175"/>
            <a:ext cx="4424362" cy="6343650"/>
          </a:xfrm>
          <a:prstGeom prst="rect">
            <a:avLst/>
          </a:prstGeom>
          <a:ln>
            <a:noFill/>
          </a:ln>
          <a:effectLst>
            <a:outerShdw blurRad="292100" dist="139700" dir="2700000" algn="tl" rotWithShape="0">
              <a:srgbClr val="333333">
                <a:alpha val="65000"/>
              </a:srgbClr>
            </a:outerShdw>
          </a:effectLst>
        </p:spPr>
      </p:pic>
      <p:sp>
        <p:nvSpPr>
          <p:cNvPr id="30722" name="Прямоугольник 5"/>
          <p:cNvSpPr>
            <a:spLocks noChangeArrowheads="1"/>
          </p:cNvSpPr>
          <p:nvPr/>
        </p:nvSpPr>
        <p:spPr bwMode="auto">
          <a:xfrm>
            <a:off x="5029200" y="257175"/>
            <a:ext cx="6950075" cy="6396038"/>
          </a:xfrm>
          <a:prstGeom prst="rect">
            <a:avLst/>
          </a:prstGeom>
          <a:noFill/>
          <a:ln w="9525">
            <a:noFill/>
            <a:miter lim="800000"/>
            <a:headEnd/>
            <a:tailEnd/>
          </a:ln>
        </p:spPr>
        <p:txBody>
          <a:bodyPr>
            <a:spAutoFit/>
          </a:bodyPr>
          <a:lstStyle/>
          <a:p>
            <a:pPr algn="just"/>
            <a:r>
              <a:rPr lang="ru-RU" sz="2400" b="1">
                <a:solidFill>
                  <a:srgbClr val="7030A0"/>
                </a:solidFill>
                <a:latin typeface="Times New Roman" pitchFamily="18" charset="0"/>
                <a:ea typeface="Calibri" pitchFamily="34" charset="0"/>
                <a:cs typeface="Times New Roman" pitchFamily="18" charset="0"/>
              </a:rPr>
              <a:t>В 2018 году издательство «Самокат» выпустило на русском языке книгу американской писательницы Сары Пеннипакер «Пакс». Какая же это пронзительная и бездонная книга! Главные герои – мальчик и его лис. Питер и его Пакс. На протяжении всего повествования Питер и Пакс ищут друг друга. Оба отправляются в опасное путешествие, где их ждет множество препятствий и трудностей. Они идут вперед, туда, куда зовет их сердце. Этот путь сильно меняет их обоих, заставляя повзрослеть. Бестселлер по версии New York Times. Лучшая детская книга 2016 года по версии Amazon.</a:t>
            </a:r>
          </a:p>
          <a:p>
            <a:pPr algn="just"/>
            <a:r>
              <a:rPr lang="ru-RU" sz="2400" b="1">
                <a:solidFill>
                  <a:srgbClr val="7030A0"/>
                </a:solidFill>
                <a:latin typeface="Times New Roman" pitchFamily="18" charset="0"/>
                <a:ea typeface="Calibri" pitchFamily="34" charset="0"/>
                <a:cs typeface="Times New Roman" pitchFamily="18" charset="0"/>
              </a:rPr>
              <a:t>Блестящий перевод Натальи Калошиной и Евгении Канищевой.</a:t>
            </a:r>
          </a:p>
          <a:p>
            <a:pPr algn="ctr">
              <a:lnSpc>
                <a:spcPct val="107000"/>
              </a:lnSpc>
              <a:spcAft>
                <a:spcPts val="800"/>
              </a:spcAft>
            </a:pPr>
            <a:endParaRPr lang="ru-RU" sz="2400" b="1">
              <a:solidFill>
                <a:srgbClr val="7030A0"/>
              </a:solidFill>
              <a:latin typeface="Times New Roman" pitchFamily="18" charset="0"/>
              <a:ea typeface="Calibri" pitchFamily="34"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84163" y="255588"/>
            <a:ext cx="4308475" cy="6200775"/>
          </a:xfrm>
          <a:prstGeom prst="rect">
            <a:avLst/>
          </a:prstGeom>
          <a:ln>
            <a:noFill/>
          </a:ln>
          <a:effectLst>
            <a:outerShdw blurRad="292100" dist="139700" dir="2700000" algn="tl" rotWithShape="0">
              <a:srgbClr val="333333">
                <a:alpha val="65000"/>
              </a:srgbClr>
            </a:outerShdw>
          </a:effectLst>
        </p:spPr>
      </p:pic>
      <p:sp>
        <p:nvSpPr>
          <p:cNvPr id="31746" name="Прямоугольник 3"/>
          <p:cNvSpPr>
            <a:spLocks noChangeArrowheads="1"/>
          </p:cNvSpPr>
          <p:nvPr/>
        </p:nvSpPr>
        <p:spPr bwMode="auto">
          <a:xfrm>
            <a:off x="4718050" y="411163"/>
            <a:ext cx="7196138" cy="5632450"/>
          </a:xfrm>
          <a:prstGeom prst="rect">
            <a:avLst/>
          </a:prstGeom>
          <a:noFill/>
          <a:ln w="9525">
            <a:noFill/>
            <a:miter lim="800000"/>
            <a:headEnd/>
            <a:tailEnd/>
          </a:ln>
        </p:spPr>
        <p:txBody>
          <a:bodyPr>
            <a:spAutoFit/>
          </a:bodyPr>
          <a:lstStyle/>
          <a:p>
            <a:pPr algn="just"/>
            <a:r>
              <a:rPr lang="ru-RU" sz="2000" b="1">
                <a:solidFill>
                  <a:srgbClr val="7030A0"/>
                </a:solidFill>
                <a:latin typeface="Times New Roman" pitchFamily="18" charset="0"/>
                <a:cs typeface="Times New Roman" pitchFamily="18" charset="0"/>
              </a:rPr>
              <a:t>Одиннадцатилетний Вар мечтает провести лето в одиночестве, в своем собственном мире - в мире средневековых рыцарей и замков. Но родители записывают его в городской лагерь "Рекреация", где придется проводить время "в осмысленном социальном взаимодействии с другими детьми". Так называемыми "нормальными" детьми. Хуже не придумаешь!</a:t>
            </a:r>
            <a:br>
              <a:rPr lang="ru-RU" sz="2000" b="1">
                <a:solidFill>
                  <a:srgbClr val="7030A0"/>
                </a:solidFill>
                <a:latin typeface="Times New Roman" pitchFamily="18" charset="0"/>
                <a:cs typeface="Times New Roman" pitchFamily="18" charset="0"/>
              </a:rPr>
            </a:br>
            <a:r>
              <a:rPr lang="ru-RU" sz="2000" b="1">
                <a:solidFill>
                  <a:srgbClr val="7030A0"/>
                </a:solidFill>
                <a:latin typeface="Times New Roman" pitchFamily="18" charset="0"/>
                <a:cs typeface="Times New Roman" pitchFamily="18" charset="0"/>
              </a:rPr>
              <a:t>Но в первый же день Вар находит по соседству с "Рекреацией" руины заброшенной церкви, где можно построить отличный замок. И знакомится с загадочной и упрямой Джолин, которая намерена здесь же, на пустыре, устроить плантацию папай.</a:t>
            </a:r>
          </a:p>
          <a:p>
            <a:pPr algn="just"/>
            <a:r>
              <a:rPr lang="ru-RU" sz="2000" b="1">
                <a:solidFill>
                  <a:srgbClr val="7030A0"/>
                </a:solidFill>
                <a:latin typeface="Times New Roman" pitchFamily="18" charset="0"/>
                <a:cs typeface="Times New Roman" pitchFamily="18" charset="0"/>
              </a:rPr>
              <a:t>Вар и Джолин очень разные, однако у них есть кое-что общее: им обоим отчаянно нужно убежище. И когда оно оказывается под угрозой, Вар заглядывает в Рыцарский кодекс: Всякий раз, оказавшись перед лицом несправедливости, вступай с нею в бой.</a:t>
            </a:r>
            <a:br>
              <a:rPr lang="ru-RU" sz="2000" b="1">
                <a:solidFill>
                  <a:srgbClr val="7030A0"/>
                </a:solidFill>
                <a:latin typeface="Times New Roman" pitchFamily="18" charset="0"/>
                <a:cs typeface="Times New Roman" pitchFamily="18" charset="0"/>
              </a:rPr>
            </a:br>
            <a:r>
              <a:rPr lang="ru-RU" sz="2000" b="1">
                <a:solidFill>
                  <a:srgbClr val="7030A0"/>
                </a:solidFill>
                <a:latin typeface="Times New Roman" pitchFamily="18" charset="0"/>
                <a:cs typeface="Times New Roman" pitchFamily="18" charset="0"/>
              </a:rPr>
              <a:t>Но что значит быть рыцарем в реальной жизни?</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5363" y="0"/>
            <a:ext cx="8534400" cy="1506538"/>
          </a:xfrm>
        </p:spPr>
        <p:txBody>
          <a:bodyPr/>
          <a:lstStyle/>
          <a:p>
            <a:pPr fontAlgn="auto">
              <a:spcAft>
                <a:spcPts val="0"/>
              </a:spcAft>
              <a:defRPr/>
            </a:pPr>
            <a:r>
              <a:rPr lang="ru-RU" sz="4000" b="1" dirty="0">
                <a:solidFill>
                  <a:srgbClr val="7030A0"/>
                </a:solidFill>
                <a:latin typeface="Times New Roman" panose="02020603050405020304" pitchFamily="18" charset="0"/>
                <a:cs typeface="Times New Roman" panose="02020603050405020304" pitchFamily="18" charset="0"/>
              </a:rPr>
              <a:t>Кэтрин Гилберт Мердок</a:t>
            </a:r>
            <a:endParaRPr lang="ru-RU" sz="4000" b="1" dirty="0"/>
          </a:p>
        </p:txBody>
      </p:sp>
      <p:pic>
        <p:nvPicPr>
          <p:cNvPr id="4" name="Рисунок 3"/>
          <p:cNvPicPr>
            <a:picLocks noChangeAspect="1"/>
          </p:cNvPicPr>
          <p:nvPr/>
        </p:nvPicPr>
        <p:blipFill rotWithShape="1">
          <a:blip r:embed="rId2"/>
          <a:srcRect l="11457" t="8267" r="8320" b="5067"/>
          <a:stretch/>
        </p:blipFill>
        <p:spPr>
          <a:xfrm>
            <a:off x="317500" y="1216025"/>
            <a:ext cx="4062413" cy="5248275"/>
          </a:xfrm>
          <a:prstGeom prst="rect">
            <a:avLst/>
          </a:prstGeom>
          <a:ln>
            <a:noFill/>
          </a:ln>
          <a:effectLst>
            <a:outerShdw blurRad="292100" dist="139700" dir="2700000" algn="tl" rotWithShape="0">
              <a:srgbClr val="333333">
                <a:alpha val="65000"/>
              </a:srgbClr>
            </a:outerShdw>
          </a:effectLst>
        </p:spPr>
      </p:pic>
      <p:sp>
        <p:nvSpPr>
          <p:cNvPr id="32771" name="Прямоугольник 2"/>
          <p:cNvSpPr>
            <a:spLocks noChangeArrowheads="1"/>
          </p:cNvSpPr>
          <p:nvPr/>
        </p:nvSpPr>
        <p:spPr bwMode="auto">
          <a:xfrm>
            <a:off x="4475163" y="1506538"/>
            <a:ext cx="7348537" cy="4094162"/>
          </a:xfrm>
          <a:prstGeom prst="rect">
            <a:avLst/>
          </a:prstGeom>
          <a:noFill/>
          <a:ln w="9525">
            <a:noFill/>
            <a:miter lim="800000"/>
            <a:headEnd/>
            <a:tailEnd/>
          </a:ln>
        </p:spPr>
        <p:txBody>
          <a:bodyPr>
            <a:spAutoFit/>
          </a:bodyPr>
          <a:lstStyle/>
          <a:p>
            <a:pPr algn="just"/>
            <a:r>
              <a:rPr lang="ru-RU" sz="2000" b="1">
                <a:solidFill>
                  <a:srgbClr val="7030A0"/>
                </a:solidFill>
                <a:latin typeface="Times New Roman" pitchFamily="18" charset="0"/>
                <a:cs typeface="Times New Roman" pitchFamily="18" charset="0"/>
              </a:rPr>
              <a:t>Кэтрин Гилберт Мердок родилась в Чарльстоне, штат Южная Каролина, в 1967 году. Ее отец был инженером-химиком, мать-медсестрой. Вместе со своей единственной сестрой, писательницей Элизабет Гилберт, она выросла на маленькой семейной ферме рождественских елок в Личфилде, штат Коннектикут. Семья жила за городом, у нее не было соседей, и у нее был очень старый телевизор. </a:t>
            </a:r>
          </a:p>
          <a:p>
            <a:pPr algn="just"/>
            <a:r>
              <a:rPr lang="ru-RU" sz="2000" b="1">
                <a:solidFill>
                  <a:srgbClr val="7030A0"/>
                </a:solidFill>
                <a:latin typeface="Times New Roman" pitchFamily="18" charset="0"/>
                <a:cs typeface="Times New Roman" pitchFamily="18" charset="0"/>
              </a:rPr>
              <a:t>Она училась в колледже Брин Мор, окончила его в 1988 году. В 1998 году она получила докторскую степень по американской цивилизации в Пенсильванском университете. Первой опубликованной книгой Мердок стала ее диссертация из Пенсильванского университета. В 2018 году, она опубликовала роман под названием «Мальчик и его книга».</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46075" y="581025"/>
            <a:ext cx="3924300" cy="5715000"/>
          </a:xfrm>
          <a:prstGeom prst="rect">
            <a:avLst/>
          </a:prstGeom>
          <a:ln>
            <a:noFill/>
          </a:ln>
          <a:effectLst>
            <a:outerShdw blurRad="292100" dist="139700" dir="2700000" algn="tl" rotWithShape="0">
              <a:srgbClr val="333333">
                <a:alpha val="65000"/>
              </a:srgbClr>
            </a:outerShdw>
          </a:effectLst>
        </p:spPr>
      </p:pic>
      <p:sp>
        <p:nvSpPr>
          <p:cNvPr id="33794" name="Прямоугольник 3"/>
          <p:cNvSpPr>
            <a:spLocks noChangeArrowheads="1"/>
          </p:cNvSpPr>
          <p:nvPr/>
        </p:nvSpPr>
        <p:spPr bwMode="auto">
          <a:xfrm>
            <a:off x="4370388" y="-88900"/>
            <a:ext cx="7726362" cy="7386638"/>
          </a:xfrm>
          <a:prstGeom prst="rect">
            <a:avLst/>
          </a:prstGeom>
          <a:noFill/>
          <a:ln w="9525">
            <a:noFill/>
            <a:miter lim="800000"/>
            <a:headEnd/>
            <a:tailEnd/>
          </a:ln>
        </p:spPr>
        <p:txBody>
          <a:bodyPr>
            <a:spAutoFit/>
          </a:bodyPr>
          <a:lstStyle/>
          <a:p>
            <a:pPr algn="ctr"/>
            <a:r>
              <a:rPr lang="ru-RU">
                <a:solidFill>
                  <a:srgbClr val="7030A0"/>
                </a:solidFill>
                <a:latin typeface="Times New Roman" pitchFamily="18" charset="0"/>
                <a:cs typeface="Times New Roman" pitchFamily="18" charset="0"/>
              </a:rPr>
              <a:t/>
            </a:r>
            <a:br>
              <a:rPr lang="ru-RU">
                <a:solidFill>
                  <a:srgbClr val="7030A0"/>
                </a:solidFill>
                <a:latin typeface="Times New Roman" pitchFamily="18" charset="0"/>
                <a:cs typeface="Times New Roman" pitchFamily="18" charset="0"/>
              </a:rPr>
            </a:br>
            <a:r>
              <a:rPr lang="ru-RU" sz="2400" b="1">
                <a:solidFill>
                  <a:srgbClr val="7030A0"/>
                </a:solidFill>
                <a:latin typeface="Times New Roman" pitchFamily="18" charset="0"/>
                <a:cs typeface="Times New Roman" pitchFamily="18" charset="0"/>
              </a:rPr>
              <a:t>Эпический квест - для фанатов Средневековья, таинственных и смешных книг. Необычный сюжет. Неочевидность событий. Непредсказуемая развязка. Книга отмечена:</a:t>
            </a:r>
            <a:br>
              <a:rPr lang="ru-RU" sz="2400" b="1">
                <a:solidFill>
                  <a:srgbClr val="7030A0"/>
                </a:solidFill>
                <a:latin typeface="Times New Roman" pitchFamily="18" charset="0"/>
                <a:cs typeface="Times New Roman" pitchFamily="18" charset="0"/>
              </a:rPr>
            </a:br>
            <a:r>
              <a:rPr lang="ru-RU" sz="2400" b="1" i="1">
                <a:solidFill>
                  <a:srgbClr val="7030A0"/>
                </a:solidFill>
                <a:latin typeface="Times New Roman" pitchFamily="18" charset="0"/>
                <a:cs typeface="Times New Roman" pitchFamily="18" charset="0"/>
              </a:rPr>
              <a:t>100 лучших книг для детей и подростков (Россия)</a:t>
            </a:r>
            <a:br>
              <a:rPr lang="ru-RU" sz="2400" b="1" i="1">
                <a:solidFill>
                  <a:srgbClr val="7030A0"/>
                </a:solidFill>
                <a:latin typeface="Times New Roman" pitchFamily="18" charset="0"/>
                <a:cs typeface="Times New Roman" pitchFamily="18" charset="0"/>
              </a:rPr>
            </a:br>
            <a:r>
              <a:rPr lang="ru-RU" sz="2400" b="1">
                <a:solidFill>
                  <a:srgbClr val="7030A0"/>
                </a:solidFill>
                <a:latin typeface="Times New Roman" pitchFamily="18" charset="0"/>
                <a:cs typeface="Times New Roman" pitchFamily="18" charset="0"/>
              </a:rPr>
              <a:t>Мальчик (которого так все и зовут - Мальчик) приглядывает за козами. И надо сказать, что Мальчик является предметом насмешек в своей деревне. Стыдится своего горба. Только вот он умеет разговаривать с животными. Его появление в деревне окутано тайной. И его старый наставник умолял его никому и никогда не показывать свой горб. И еще он умеет легко лазать и забираться на самые высокие деревья. Никогда не серчает. И очень хочет повидать мир. Так бы и протекала его жизнь, если бы однажды мимо не проходил паломник. Который и берет Мальчика с собой в качестве слуги. </a:t>
            </a:r>
          </a:p>
          <a:p>
            <a:pPr algn="ctr"/>
            <a:r>
              <a:rPr lang="ru-RU" sz="2400" b="1" i="1">
                <a:solidFill>
                  <a:srgbClr val="7030A0"/>
                </a:solidFill>
                <a:latin typeface="Times New Roman" pitchFamily="18" charset="0"/>
                <a:cs typeface="Times New Roman" pitchFamily="18" charset="0"/>
              </a:rPr>
              <a:t>Почетная премия Ньюбери -2019</a:t>
            </a:r>
            <a:r>
              <a:rPr lang="ru-RU" sz="2400" b="1">
                <a:solidFill>
                  <a:srgbClr val="7030A0"/>
                </a:solidFill>
                <a:latin typeface="Times New Roman" pitchFamily="18" charset="0"/>
                <a:cs typeface="Times New Roman" pitchFamily="18" charset="0"/>
              </a:rPr>
              <a:t/>
            </a:r>
            <a:br>
              <a:rPr lang="ru-RU" sz="2400" b="1">
                <a:solidFill>
                  <a:srgbClr val="7030A0"/>
                </a:solidFill>
                <a:latin typeface="Times New Roman" pitchFamily="18" charset="0"/>
                <a:cs typeface="Times New Roman" pitchFamily="18" charset="0"/>
              </a:rPr>
            </a:br>
            <a:endParaRPr lang="ru-RU" sz="2400" b="1">
              <a:solidFill>
                <a:srgbClr val="7030A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8150" y="-163513"/>
            <a:ext cx="8534400" cy="1508126"/>
          </a:xfrm>
        </p:spPr>
        <p:txBody>
          <a:bodyPr/>
          <a:lstStyle/>
          <a:p>
            <a:pPr algn="ctr" fontAlgn="auto">
              <a:spcAft>
                <a:spcPts val="0"/>
              </a:spcAft>
              <a:defRPr/>
            </a:pPr>
            <a:r>
              <a:rPr lang="ru-RU" sz="4400" b="1" dirty="0">
                <a:solidFill>
                  <a:srgbClr val="7030A0"/>
                </a:solidFill>
                <a:latin typeface="Times New Roman" panose="02020603050405020304" pitchFamily="18" charset="0"/>
                <a:cs typeface="Times New Roman" panose="02020603050405020304" pitchFamily="18" charset="0"/>
              </a:rPr>
              <a:t>Бьянка Питцорно</a:t>
            </a:r>
            <a:endParaRPr lang="ru-RU" sz="4400" dirty="0">
              <a:solidFill>
                <a:srgbClr val="7030A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a:srcRect l="39466" r="16804"/>
          <a:stretch/>
        </p:blipFill>
        <p:spPr>
          <a:xfrm>
            <a:off x="260350" y="1296988"/>
            <a:ext cx="3973513" cy="5110162"/>
          </a:xfrm>
          <a:prstGeom prst="rect">
            <a:avLst/>
          </a:prstGeom>
          <a:ln>
            <a:noFill/>
          </a:ln>
          <a:effectLst>
            <a:outerShdw blurRad="292100" dist="139700" dir="2700000" algn="tl" rotWithShape="0">
              <a:srgbClr val="333333">
                <a:alpha val="65000"/>
              </a:srgbClr>
            </a:outerShdw>
          </a:effectLst>
        </p:spPr>
      </p:pic>
      <p:sp>
        <p:nvSpPr>
          <p:cNvPr id="34819" name="Прямоугольник 3"/>
          <p:cNvSpPr>
            <a:spLocks noChangeArrowheads="1"/>
          </p:cNvSpPr>
          <p:nvPr/>
        </p:nvSpPr>
        <p:spPr bwMode="auto">
          <a:xfrm>
            <a:off x="4348163" y="1144588"/>
            <a:ext cx="7731125" cy="5016500"/>
          </a:xfrm>
          <a:prstGeom prst="rect">
            <a:avLst/>
          </a:prstGeom>
          <a:noFill/>
          <a:ln w="9525">
            <a:noFill/>
            <a:miter lim="800000"/>
            <a:headEnd/>
            <a:tailEnd/>
          </a:ln>
        </p:spPr>
        <p:txBody>
          <a:bodyPr>
            <a:spAutoFit/>
          </a:bodyPr>
          <a:lstStyle/>
          <a:p>
            <a:pPr algn="just"/>
            <a:r>
              <a:rPr lang="ru-RU" sz="2000" b="1">
                <a:solidFill>
                  <a:srgbClr val="7030A0"/>
                </a:solidFill>
                <a:latin typeface="Times New Roman" pitchFamily="18" charset="0"/>
                <a:cs typeface="Times New Roman" pitchFamily="18" charset="0"/>
              </a:rPr>
              <a:t>Родилась 12 августа 1942 года на итальянском острове Сардиния. В детстве интересовалась фотографией и рисунком. После школы поступила в Университет Кальяри на кафедру доисторической археологии. В 1970 году Бьянка Питцорно выиграла конкурс Швейцарских издателей для молодых читателей и издала свою первую книгу для детей. С этого момента она стала писать постоянно. В 1991 году роман «Послушай моё сердце» стал известен за рубежом, переведён на другие европейские языки, в том числе и на русский. Первый тираж книги в Италии составил почти 300 тысяч экземпляров. </a:t>
            </a:r>
          </a:p>
          <a:p>
            <a:pPr algn="just"/>
            <a:r>
              <a:rPr lang="ru-RU" sz="2000" b="1">
                <a:solidFill>
                  <a:srgbClr val="7030A0"/>
                </a:solidFill>
                <a:latin typeface="Times New Roman" pitchFamily="18" charset="0"/>
                <a:cs typeface="Times New Roman" pitchFamily="18" charset="0"/>
              </a:rPr>
              <a:t>В последующие годы Бьянка Питцорно издала более пятидесяти своих произведений. Занималась переводами на итальянский язык классиков мировой литературы — книги Дж. Р. Р. Толкиена, Т. Янссон, Д. Гроссмана, С. Плат и других. </a:t>
            </a:r>
          </a:p>
          <a:p>
            <a:pPr algn="just"/>
            <a:r>
              <a:rPr lang="ru-RU" sz="2000" b="1">
                <a:solidFill>
                  <a:srgbClr val="7030A0"/>
                </a:solidFill>
                <a:latin typeface="Times New Roman" pitchFamily="18" charset="0"/>
                <a:cs typeface="Times New Roman" pitchFamily="18" charset="0"/>
              </a:rPr>
              <a:t>Бьянка Питцорно в 2000 году была назначена Послом доброй воли ЮНИСЕФ от Италии. </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19075" y="209550"/>
            <a:ext cx="4297363" cy="6226175"/>
          </a:xfrm>
          <a:prstGeom prst="rect">
            <a:avLst/>
          </a:prstGeom>
          <a:ln>
            <a:noFill/>
          </a:ln>
          <a:effectLst>
            <a:outerShdw blurRad="292100" dist="139700" dir="2700000" algn="tl" rotWithShape="0">
              <a:srgbClr val="333333">
                <a:alpha val="65000"/>
              </a:srgbClr>
            </a:outerShdw>
          </a:effectLst>
        </p:spPr>
      </p:pic>
      <p:sp>
        <p:nvSpPr>
          <p:cNvPr id="35842" name="Прямоугольник 4"/>
          <p:cNvSpPr>
            <a:spLocks noChangeArrowheads="1"/>
          </p:cNvSpPr>
          <p:nvPr/>
        </p:nvSpPr>
        <p:spPr bwMode="auto">
          <a:xfrm>
            <a:off x="4591050" y="209550"/>
            <a:ext cx="7461250" cy="6246813"/>
          </a:xfrm>
          <a:prstGeom prst="rect">
            <a:avLst/>
          </a:prstGeom>
          <a:noFill/>
          <a:ln w="9525">
            <a:noFill/>
            <a:miter lim="800000"/>
            <a:headEnd/>
            <a:tailEnd/>
          </a:ln>
        </p:spPr>
        <p:txBody>
          <a:bodyPr>
            <a:spAutoFit/>
          </a:bodyPr>
          <a:lstStyle/>
          <a:p>
            <a:pPr algn="ctr"/>
            <a:r>
              <a:rPr lang="ru-RU" sz="2000" b="1">
                <a:solidFill>
                  <a:srgbClr val="7030A0"/>
                </a:solidFill>
                <a:latin typeface="Times New Roman" pitchFamily="18" charset="0"/>
                <a:cs typeface="Times New Roman" pitchFamily="18" charset="0"/>
              </a:rPr>
              <a:t>Париж, 1830-е годы. Девятилетняя Софи живёт в нищете с тяжело больной мамой. Кое-как они перебиваются шитьем белья на заказ. Однажды, чтобы помочь матери, Софи берется отнести сшитые сорочки в богатый район Парижа. Так она попадает в дом знаменитой балерины Селин Варанс. Став воспитанницей балерины, Софи знакомится с ее окружением: старым аристократом и революционером Гражданином Маркизом и мальчиком-рабом Туссеном, привезенным из колоний. А ещё Софи становится няней и ангелом-хранителем маленькой дочери Селин, героиней приключений, за которыми мы будем следить, затаив дыхание.</a:t>
            </a:r>
            <a:br>
              <a:rPr lang="ru-RU" sz="2000" b="1">
                <a:solidFill>
                  <a:srgbClr val="7030A0"/>
                </a:solidFill>
                <a:latin typeface="Times New Roman" pitchFamily="18" charset="0"/>
                <a:cs typeface="Times New Roman" pitchFamily="18" charset="0"/>
              </a:rPr>
            </a:br>
            <a:r>
              <a:rPr lang="ru-RU" sz="2000" b="1">
                <a:solidFill>
                  <a:srgbClr val="7030A0"/>
                </a:solidFill>
                <a:latin typeface="Times New Roman" pitchFamily="18" charset="0"/>
                <a:cs typeface="Times New Roman" pitchFamily="18" charset="0"/>
              </a:rPr>
              <a:t>Бьянка Питцорно написала «Французскую няню» из любви к «Джейн Эйр» Шарлотты Бронте — и из желания восстановить справедливость. В романе столько отсылок к произведениям литературы, культуры и искусства XIX века, что перечень всех источников, которые использовала автор, занимает несколько страниц в конце книги. Вымышленные персонажи пересекаются с реальными личностями — например, с Виктором Гюго, Александром Дюма, Мари Тальони.</a:t>
            </a:r>
            <a:br>
              <a:rPr lang="ru-RU" sz="2000" b="1">
                <a:solidFill>
                  <a:srgbClr val="7030A0"/>
                </a:solidFill>
                <a:latin typeface="Times New Roman" pitchFamily="18" charset="0"/>
                <a:cs typeface="Times New Roman" pitchFamily="18" charset="0"/>
              </a:rPr>
            </a:br>
            <a:endParaRPr lang="ru-RU" sz="2000" b="1">
              <a:solidFill>
                <a:srgbClr val="7030A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82563" y="100013"/>
            <a:ext cx="4595812" cy="6657975"/>
          </a:xfrm>
          <a:prstGeom prst="rect">
            <a:avLst/>
          </a:prstGeom>
          <a:ln>
            <a:noFill/>
          </a:ln>
          <a:effectLst>
            <a:outerShdw blurRad="292100" dist="139700" dir="2700000" algn="tl" rotWithShape="0">
              <a:srgbClr val="333333">
                <a:alpha val="65000"/>
              </a:srgbClr>
            </a:outerShdw>
          </a:effectLst>
        </p:spPr>
      </p:pic>
      <p:sp>
        <p:nvSpPr>
          <p:cNvPr id="36866" name="Прямоугольник 3"/>
          <p:cNvSpPr>
            <a:spLocks noChangeArrowheads="1"/>
          </p:cNvSpPr>
          <p:nvPr/>
        </p:nvSpPr>
        <p:spPr bwMode="auto">
          <a:xfrm>
            <a:off x="4900613" y="0"/>
            <a:ext cx="7072312" cy="6862763"/>
          </a:xfrm>
          <a:prstGeom prst="rect">
            <a:avLst/>
          </a:prstGeom>
          <a:noFill/>
          <a:ln w="9525">
            <a:noFill/>
            <a:miter lim="800000"/>
            <a:headEnd/>
            <a:tailEnd/>
          </a:ln>
        </p:spPr>
        <p:txBody>
          <a:bodyPr>
            <a:spAutoFit/>
          </a:bodyPr>
          <a:lstStyle/>
          <a:p>
            <a:pPr algn="just"/>
            <a:r>
              <a:rPr lang="ru-RU" sz="2000" b="1">
                <a:solidFill>
                  <a:srgbClr val="7030A0"/>
                </a:solidFill>
                <a:latin typeface="Times New Roman" pitchFamily="18" charset="0"/>
                <a:cs typeface="Times New Roman" pitchFamily="18" charset="0"/>
              </a:rPr>
              <a:t>Книга живого классика итальянской литературы Бьянки Питцорно "</a:t>
            </a:r>
            <a:r>
              <a:rPr lang="ru-RU" sz="2000" b="1" i="1">
                <a:solidFill>
                  <a:srgbClr val="7030A0"/>
                </a:solidFill>
                <a:latin typeface="Times New Roman" pitchFamily="18" charset="0"/>
                <a:cs typeface="Times New Roman" pitchFamily="18" charset="0"/>
              </a:rPr>
              <a:t>Послушай мое сердце</a:t>
            </a:r>
            <a:r>
              <a:rPr lang="ru-RU" sz="2000" b="1">
                <a:solidFill>
                  <a:srgbClr val="7030A0"/>
                </a:solidFill>
                <a:latin typeface="Times New Roman" pitchFamily="18" charset="0"/>
                <a:cs typeface="Times New Roman" pitchFamily="18" charset="0"/>
              </a:rPr>
              <a:t>" с иллюстрациями Квентина Блейка вы­шла в 1991 году и сразу же завоевала читательскую любовь.</a:t>
            </a:r>
            <a:br>
              <a:rPr lang="ru-RU" sz="2000" b="1">
                <a:solidFill>
                  <a:srgbClr val="7030A0"/>
                </a:solidFill>
                <a:latin typeface="Times New Roman" pitchFamily="18" charset="0"/>
                <a:cs typeface="Times New Roman" pitchFamily="18" charset="0"/>
              </a:rPr>
            </a:br>
            <a:r>
              <a:rPr lang="ru-RU" sz="2000" b="1">
                <a:solidFill>
                  <a:srgbClr val="7030A0"/>
                </a:solidFill>
                <a:latin typeface="Times New Roman" pitchFamily="18" charset="0"/>
                <a:cs typeface="Times New Roman" pitchFamily="18" charset="0"/>
              </a:rPr>
              <a:t>Действие в книге происходит в конце 40-ых годов, в Италии, после войны жить особо тяжело, но семья юной героини неплохо держится на плаву. Она дочь состоятельного адвоката, поэтому у них есть большой дом, прислуга, няня. Но Приска, не смотря на хорошее материальное положение, не зазнается и не задирает нос, наоборот она добрая и открытая девочка, очень эмоциональная, с богатой фантазией, от того мечтающая стать писательницей, родить семнадцать детей, попутешествовать по свету и выйти замуж за доктора Леопольдо, дядю ее подруги Элизы. Но в жизни девочки начинаются настоящие испытания, когда в школе у них появляется новая учительница - сеньора Сфорца. Каждый раз, когда девочка сильно волновалась ее сердце начинало бешено биться и каждый раз она давала своей подруге Элизе послушать его, говоря, что сейчас оно разорвется. </a:t>
            </a:r>
          </a:p>
          <a:p>
            <a:pPr algn="just"/>
            <a:r>
              <a:rPr lang="ru-RU" sz="2000" b="1">
                <a:solidFill>
                  <a:srgbClr val="7030A0"/>
                </a:solidFill>
                <a:latin typeface="Times New Roman" pitchFamily="18" charset="0"/>
                <a:cs typeface="Times New Roman" pitchFamily="18" charset="0"/>
              </a:rPr>
              <a:t>Что, конечно же, было простым преувеличением… </a:t>
            </a:r>
            <a:br>
              <a:rPr lang="ru-RU" sz="2000" b="1">
                <a:solidFill>
                  <a:srgbClr val="7030A0"/>
                </a:solidFill>
                <a:latin typeface="Times New Roman" pitchFamily="18" charset="0"/>
                <a:cs typeface="Times New Roman" pitchFamily="18" charset="0"/>
              </a:rPr>
            </a:br>
            <a:endParaRPr lang="ru-RU" sz="2000" b="1">
              <a:solidFill>
                <a:srgbClr val="7030A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t="-6000" b="-6000"/>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73250" y="-11113"/>
            <a:ext cx="8534400" cy="1508126"/>
          </a:xfrm>
        </p:spPr>
        <p:txBody>
          <a:bodyPr/>
          <a:lstStyle/>
          <a:p>
            <a:pPr algn="ctr" fontAlgn="auto">
              <a:spcAft>
                <a:spcPts val="0"/>
              </a:spcAft>
              <a:defRPr/>
            </a:pPr>
            <a:r>
              <a:rPr lang="ru-RU" sz="4800" b="1" dirty="0">
                <a:solidFill>
                  <a:srgbClr val="7030A0"/>
                </a:solidFill>
                <a:latin typeface="Times New Roman" panose="02020603050405020304" pitchFamily="18" charset="0"/>
                <a:cs typeface="Times New Roman" panose="02020603050405020304" pitchFamily="18" charset="0"/>
              </a:rPr>
              <a:t>Мари-Од Мюрай</a:t>
            </a:r>
          </a:p>
        </p:txBody>
      </p:sp>
      <p:pic>
        <p:nvPicPr>
          <p:cNvPr id="5" name="Рисунок 4"/>
          <p:cNvPicPr>
            <a:picLocks noChangeAspect="1"/>
          </p:cNvPicPr>
          <p:nvPr/>
        </p:nvPicPr>
        <p:blipFill rotWithShape="1">
          <a:blip r:embed="rId2"/>
          <a:srcRect l="16177"/>
          <a:stretch/>
        </p:blipFill>
        <p:spPr>
          <a:xfrm>
            <a:off x="338138" y="1403350"/>
            <a:ext cx="4084637" cy="4960938"/>
          </a:xfrm>
          <a:prstGeom prst="rect">
            <a:avLst/>
          </a:prstGeom>
          <a:ln>
            <a:noFill/>
          </a:ln>
          <a:effectLst>
            <a:outerShdw blurRad="292100" dist="139700" dir="2700000" algn="tl" rotWithShape="0">
              <a:srgbClr val="333333">
                <a:alpha val="65000"/>
              </a:srgbClr>
            </a:outerShdw>
          </a:effectLst>
        </p:spPr>
      </p:pic>
      <p:sp>
        <p:nvSpPr>
          <p:cNvPr id="20483" name="Прямоугольник 1"/>
          <p:cNvSpPr>
            <a:spLocks noChangeArrowheads="1"/>
          </p:cNvSpPr>
          <p:nvPr/>
        </p:nvSpPr>
        <p:spPr bwMode="auto">
          <a:xfrm>
            <a:off x="4597400" y="1163638"/>
            <a:ext cx="7426325" cy="5694362"/>
          </a:xfrm>
          <a:prstGeom prst="rect">
            <a:avLst/>
          </a:prstGeom>
          <a:noFill/>
          <a:ln w="9525">
            <a:noFill/>
            <a:miter lim="800000"/>
            <a:headEnd/>
            <a:tailEnd/>
          </a:ln>
        </p:spPr>
        <p:txBody>
          <a:bodyPr>
            <a:spAutoFit/>
          </a:bodyPr>
          <a:lstStyle/>
          <a:p>
            <a:pPr algn="just"/>
            <a:r>
              <a:rPr lang="ru-RU" sz="2600" b="1">
                <a:solidFill>
                  <a:srgbClr val="7030A0"/>
                </a:solidFill>
                <a:latin typeface="Times New Roman" pitchFamily="18" charset="0"/>
                <a:cs typeface="Times New Roman" pitchFamily="18" charset="0"/>
              </a:rPr>
              <a:t>Мари-Од Мюрай - одна из наиболее интересных французских авторов литературы для юношества.  Автор больше 90 романов, повестей и рассказов для молодёжи, переведенных на 22 языка. Начала писать с 12-лет. В одном интервью русским читателям Мари-Од Мюрай сказала о себе: «Я как русская кукла – матрешка. Мне все время кажется, что я дошла наконец до последней куклы внутри себя. Но я каждый раз ошибаюсь. Наверное, никогда ее не найду».</a:t>
            </a:r>
          </a:p>
          <a:p>
            <a:pPr algn="just"/>
            <a:r>
              <a:rPr lang="ru-RU" sz="2600" b="1">
                <a:solidFill>
                  <a:srgbClr val="7030A0"/>
                </a:solidFill>
                <a:latin typeface="Times New Roman" pitchFamily="18" charset="0"/>
                <a:cs typeface="Times New Roman" pitchFamily="18" charset="0"/>
              </a:rPr>
              <a:t>Каждая новая книга писательницы – это открытие, не похожее на то, что было написано до этого. </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79388" y="419100"/>
            <a:ext cx="4213225" cy="5961063"/>
          </a:xfrm>
          <a:prstGeom prst="rect">
            <a:avLst/>
          </a:prstGeom>
          <a:ln>
            <a:noFill/>
          </a:ln>
          <a:effectLst>
            <a:outerShdw blurRad="292100" dist="139700" dir="2700000" algn="tl" rotWithShape="0">
              <a:srgbClr val="333333">
                <a:alpha val="65000"/>
              </a:srgbClr>
            </a:outerShdw>
          </a:effectLst>
        </p:spPr>
      </p:pic>
      <p:sp>
        <p:nvSpPr>
          <p:cNvPr id="21506" name="Прямоугольник 5"/>
          <p:cNvSpPr>
            <a:spLocks noChangeArrowheads="1"/>
          </p:cNvSpPr>
          <p:nvPr/>
        </p:nvSpPr>
        <p:spPr bwMode="auto">
          <a:xfrm>
            <a:off x="4511675" y="276225"/>
            <a:ext cx="7567613" cy="6246813"/>
          </a:xfrm>
          <a:prstGeom prst="rect">
            <a:avLst/>
          </a:prstGeom>
          <a:noFill/>
          <a:ln w="9525">
            <a:noFill/>
            <a:miter lim="800000"/>
            <a:headEnd/>
            <a:tailEnd/>
          </a:ln>
        </p:spPr>
        <p:txBody>
          <a:bodyPr>
            <a:spAutoFit/>
          </a:bodyPr>
          <a:lstStyle/>
          <a:p>
            <a:pPr algn="just"/>
            <a:r>
              <a:rPr lang="ru-RU" sz="2000" b="1">
                <a:solidFill>
                  <a:srgbClr val="7030A0"/>
                </a:solidFill>
                <a:latin typeface="Times New Roman" pitchFamily="18" charset="0"/>
                <a:cs typeface="Times New Roman" pitchFamily="18" charset="0"/>
              </a:rPr>
              <a:t>Из всех написанных романов,  «Oh, boy!» собрал самое большое количество наград и был переведен на английский, немецкий, испанский, итальянский, греческий и даже корейский языки.</a:t>
            </a:r>
          </a:p>
          <a:p>
            <a:pPr algn="just"/>
            <a:r>
              <a:rPr lang="ru-RU" sz="2000" b="1">
                <a:solidFill>
                  <a:srgbClr val="7030A0"/>
                </a:solidFill>
                <a:latin typeface="Times New Roman" pitchFamily="18" charset="0"/>
                <a:cs typeface="Times New Roman" pitchFamily="18" charset="0"/>
              </a:rPr>
              <a:t>Есть книги детские, а есть недетские детские книги. В таких книгах писатели погружают своих юных читателей в совсем недетские проблемы. Но эти проблемы, к сожалению, существуют в нашей жизни и знать о них необходимо, чтобы суметь в трудную минуту выстоять и победить и при этом остаться человеком.</a:t>
            </a:r>
          </a:p>
          <a:p>
            <a:pPr algn="just"/>
            <a:r>
              <a:rPr lang="ru-RU" sz="2000" b="1">
                <a:solidFill>
                  <a:srgbClr val="7030A0"/>
                </a:solidFill>
                <a:latin typeface="Times New Roman" pitchFamily="18" charset="0"/>
                <a:cs typeface="Times New Roman" pitchFamily="18" charset="0"/>
              </a:rPr>
              <a:t> Книга Мари-Од Мюрай «Oh, boy!» может понравиться или возмутить, но не оставит равнодушным. Для российских читателей, особенно взрослых, многие затронутые темы в книге вызовут недопонимание. Тема онкологии, гомосексуализма, семейного насилия – стоит об этом говорить с подростками или нет – вопрос спорный. Но читатели подростки уже на пороге взрослой жизни, а жизнь не всегда складывается безоблачно, в любой момент могут возникнуть сложные ситуации. Талантливо, бережно рассказанная история на трудную тему, поможет разобраться с возникшими трудностями и помочь найти правильный выход. </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3213" y="593725"/>
            <a:ext cx="4094162" cy="5761038"/>
          </a:xfrm>
          <a:prstGeom prst="rect">
            <a:avLst/>
          </a:prstGeom>
          <a:ln>
            <a:noFill/>
          </a:ln>
          <a:effectLst>
            <a:outerShdw blurRad="292100" dist="139700" dir="2700000" algn="tl" rotWithShape="0">
              <a:srgbClr val="333333">
                <a:alpha val="65000"/>
              </a:srgbClr>
            </a:outerShdw>
          </a:effectLst>
        </p:spPr>
      </p:pic>
      <p:sp>
        <p:nvSpPr>
          <p:cNvPr id="22530" name="Прямоугольник 3"/>
          <p:cNvSpPr>
            <a:spLocks noChangeArrowheads="1"/>
          </p:cNvSpPr>
          <p:nvPr/>
        </p:nvSpPr>
        <p:spPr bwMode="auto">
          <a:xfrm>
            <a:off x="4638675" y="411163"/>
            <a:ext cx="7377113" cy="5848350"/>
          </a:xfrm>
          <a:prstGeom prst="rect">
            <a:avLst/>
          </a:prstGeom>
          <a:noFill/>
          <a:ln w="9525">
            <a:noFill/>
            <a:miter lim="800000"/>
            <a:headEnd/>
            <a:tailEnd/>
          </a:ln>
        </p:spPr>
        <p:txBody>
          <a:bodyPr>
            <a:spAutoFit/>
          </a:bodyPr>
          <a:lstStyle/>
          <a:p>
            <a:pPr algn="just"/>
            <a:r>
              <a:rPr lang="ru-RU" sz="2200" b="1">
                <a:solidFill>
                  <a:srgbClr val="7030A0"/>
                </a:solidFill>
                <a:latin typeface="Times New Roman" pitchFamily="18" charset="0"/>
                <a:cs typeface="Times New Roman" pitchFamily="18" charset="0"/>
              </a:rPr>
              <a:t>Наравне с романом "Oh, boy!", "Умник" - одна из самых известных и издаваемых книг Мари-Од Мюрай.</a:t>
            </a:r>
          </a:p>
          <a:p>
            <a:pPr algn="just"/>
            <a:r>
              <a:rPr lang="ru-RU" sz="2200" b="1">
                <a:solidFill>
                  <a:srgbClr val="7030A0"/>
                </a:solidFill>
                <a:latin typeface="Times New Roman" pitchFamily="18" charset="0"/>
                <a:cs typeface="Times New Roman" pitchFamily="18" charset="0"/>
              </a:rPr>
              <a:t>Тема людей с особенностями развития в последнее время  становиться актуальной в литературе.  Автор в своей книге показывает обществу, что люди с особенностями развития могут быть приняты и адаптированы в обществе.</a:t>
            </a:r>
          </a:p>
          <a:p>
            <a:pPr algn="just"/>
            <a:r>
              <a:rPr lang="ru-RU" sz="2200" b="1">
                <a:solidFill>
                  <a:srgbClr val="7030A0"/>
                </a:solidFill>
                <a:latin typeface="Times New Roman" pitchFamily="18" charset="0"/>
                <a:cs typeface="Times New Roman" pitchFamily="18" charset="0"/>
              </a:rPr>
              <a:t>В центре повествования взаимоотношения двух братьев. Младшему Клеберу 17 лет, он учится в выпускном классе. Старшему 22 года, он умственно отсталый, его уровень развития, как у 3-летнего ребенка. </a:t>
            </a:r>
          </a:p>
          <a:p>
            <a:pPr algn="just"/>
            <a:r>
              <a:rPr lang="ru-RU" sz="2200" b="1">
                <a:solidFill>
                  <a:srgbClr val="7030A0"/>
                </a:solidFill>
                <a:latin typeface="Times New Roman" pitchFamily="18" charset="0"/>
                <a:cs typeface="Times New Roman" pitchFamily="18" charset="0"/>
              </a:rPr>
              <a:t>И так не простая жизнь братьев становится еще сложнее, когда они поселяются в съемной квартире вместе с четырьмя студентами...</a:t>
            </a:r>
          </a:p>
          <a:p>
            <a:pPr algn="just"/>
            <a:r>
              <a:rPr lang="ru-RU" sz="2200" b="1">
                <a:solidFill>
                  <a:srgbClr val="7030A0"/>
                </a:solidFill>
                <a:latin typeface="Times New Roman" pitchFamily="18" charset="0"/>
                <a:cs typeface="Times New Roman" pitchFamily="18" charset="0"/>
              </a:rPr>
              <a:t>Книга рекомендована Министерством национального образования Франции к изучению в школах.</a:t>
            </a:r>
          </a:p>
          <a:p>
            <a:pPr algn="just"/>
            <a:endParaRPr lang="ru-RU" sz="2200" b="1">
              <a:solidFill>
                <a:srgbClr val="7030A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19088" y="420688"/>
            <a:ext cx="3848100" cy="5999162"/>
          </a:xfrm>
          <a:prstGeom prst="rect">
            <a:avLst/>
          </a:prstGeom>
          <a:ln>
            <a:noFill/>
          </a:ln>
          <a:effectLst>
            <a:outerShdw blurRad="292100" dist="139700" dir="2700000" algn="tl" rotWithShape="0">
              <a:srgbClr val="333333">
                <a:alpha val="65000"/>
              </a:srgbClr>
            </a:outerShdw>
          </a:effectLst>
        </p:spPr>
      </p:pic>
      <p:sp>
        <p:nvSpPr>
          <p:cNvPr id="23554" name="Прямоугольник 3"/>
          <p:cNvSpPr>
            <a:spLocks noChangeArrowheads="1"/>
          </p:cNvSpPr>
          <p:nvPr/>
        </p:nvSpPr>
        <p:spPr bwMode="auto">
          <a:xfrm>
            <a:off x="4479925" y="334963"/>
            <a:ext cx="7426325" cy="6862762"/>
          </a:xfrm>
          <a:prstGeom prst="rect">
            <a:avLst/>
          </a:prstGeom>
          <a:noFill/>
          <a:ln w="9525">
            <a:noFill/>
            <a:miter lim="800000"/>
            <a:headEnd/>
            <a:tailEnd/>
          </a:ln>
        </p:spPr>
        <p:txBody>
          <a:bodyPr>
            <a:spAutoFit/>
          </a:bodyPr>
          <a:lstStyle/>
          <a:p>
            <a:pPr algn="just"/>
            <a:r>
              <a:rPr lang="ru-RU" sz="2200" b="1">
                <a:solidFill>
                  <a:srgbClr val="7030A0"/>
                </a:solidFill>
                <a:latin typeface="Times New Roman" pitchFamily="18" charset="0"/>
                <a:cs typeface="Times New Roman" pitchFamily="18" charset="0"/>
              </a:rPr>
              <a:t>«Мисс Черити»  книга особенная, не характерная для автора. Книга предназначена для среднего и старшего возраста. А начинаешь читать и понимаешь, что она не для возраста, она для души. Это очень достойное продолжение ряда таких книг, как «Джейн Эйр» Ш. Бронте, «Гордость и предубеждение» Д. Остен, «Маленькие женщины» Л.М. Олкотт. В центре повествования – взросление, становление личности и стремление найти свой жизненный путь главной героини Тиддлер Черити. Родители воспитывают девочку в строгости и послушании, в соответствии с правилами викторианской эпохи. Героиня становится известным писателем и доказывает свое право заниматься творчеством и любовь не обходит ее стороной. В книге много юмора, персонажами романа становятся Оскар Уайльд и Бернард Шоу. Читается легко и не ощущаешь большой объем книги, хочется, чтобы книга не кончалась.</a:t>
            </a:r>
          </a:p>
          <a:p>
            <a:pPr algn="just"/>
            <a:endParaRPr lang="ru-RU" sz="2200" b="1">
              <a:solidFill>
                <a:srgbClr val="7030A0"/>
              </a:solidFill>
              <a:latin typeface="Times New Roman" pitchFamily="18" charset="0"/>
              <a:cs typeface="Times New Roman" pitchFamily="18" charset="0"/>
            </a:endParaRPr>
          </a:p>
          <a:p>
            <a:pPr algn="just"/>
            <a:r>
              <a:rPr lang="ru-RU" sz="2200" b="1">
                <a:solidFill>
                  <a:srgbClr val="7030A0"/>
                </a:solidFill>
                <a:latin typeface="Times New Roman" pitchFamily="18" charset="0"/>
                <a:cs typeface="Times New Roman" pitchFamily="18" charset="0"/>
              </a:rPr>
              <a:t> </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4705" t="8429" r="1728" b="5387"/>
          <a:stretch/>
        </p:blipFill>
        <p:spPr>
          <a:xfrm>
            <a:off x="320675" y="1289050"/>
            <a:ext cx="4287838" cy="3949700"/>
          </a:xfrm>
          <a:prstGeom prst="rect">
            <a:avLst/>
          </a:prstGeom>
          <a:ln>
            <a:noFill/>
          </a:ln>
          <a:effectLst>
            <a:outerShdw blurRad="292100" dist="139700" dir="2700000" algn="tl" rotWithShape="0">
              <a:srgbClr val="333333">
                <a:alpha val="65000"/>
              </a:srgbClr>
            </a:outerShdw>
          </a:effectLst>
        </p:spPr>
      </p:pic>
      <p:sp>
        <p:nvSpPr>
          <p:cNvPr id="24578" name="Прямоугольник 3"/>
          <p:cNvSpPr>
            <a:spLocks noChangeArrowheads="1"/>
          </p:cNvSpPr>
          <p:nvPr/>
        </p:nvSpPr>
        <p:spPr bwMode="auto">
          <a:xfrm>
            <a:off x="4873625" y="230188"/>
            <a:ext cx="7013575" cy="6248400"/>
          </a:xfrm>
          <a:prstGeom prst="rect">
            <a:avLst/>
          </a:prstGeom>
          <a:noFill/>
          <a:ln w="9525">
            <a:noFill/>
            <a:miter lim="800000"/>
            <a:headEnd/>
            <a:tailEnd/>
          </a:ln>
        </p:spPr>
        <p:txBody>
          <a:bodyPr>
            <a:spAutoFit/>
          </a:bodyPr>
          <a:lstStyle/>
          <a:p>
            <a:pPr algn="just"/>
            <a:r>
              <a:rPr lang="ru-RU" sz="2500" b="1">
                <a:solidFill>
                  <a:srgbClr val="7030A0"/>
                </a:solidFill>
                <a:latin typeface="Times New Roman" pitchFamily="18" charset="0"/>
                <a:cs typeface="Times New Roman" pitchFamily="18" charset="0"/>
              </a:rPr>
              <a:t>Клинический психолог по имени Спаситель помогает запутавшимся подросткам, и не только подросткам, понять, что с ними происходит и почему это их так мучает. Почему Элла не хочет ходить в школу, а Марго режет себе руки, почему Алиса и Поль не могут понять свою маму...много вопросов, на которые месье Сент-Иву придётся найти ответы. И все они кроются в маме с папой, в недоговоренностях, разочарованиях. И порой самому Спасителю нужна помощь, ведь так трудно понять душу другого человека. </a:t>
            </a:r>
            <a:br>
              <a:rPr lang="ru-RU" sz="2500" b="1">
                <a:solidFill>
                  <a:srgbClr val="7030A0"/>
                </a:solidFill>
                <a:latin typeface="Times New Roman" pitchFamily="18" charset="0"/>
                <a:cs typeface="Times New Roman" pitchFamily="18" charset="0"/>
              </a:rPr>
            </a:br>
            <a:r>
              <a:rPr lang="ru-RU" sz="2500" b="1">
                <a:solidFill>
                  <a:srgbClr val="7030A0"/>
                </a:solidFill>
                <a:latin typeface="Times New Roman" pitchFamily="18" charset="0"/>
                <a:cs typeface="Times New Roman" pitchFamily="18" charset="0"/>
              </a:rPr>
              <a:t>Самый главный вопрос ожидает его впереди - "не забыл ли я про собственного сына?"</a:t>
            </a:r>
            <a:br>
              <a:rPr lang="ru-RU" sz="2500" b="1">
                <a:solidFill>
                  <a:srgbClr val="7030A0"/>
                </a:solidFill>
                <a:latin typeface="Times New Roman" pitchFamily="18" charset="0"/>
                <a:cs typeface="Times New Roman" pitchFamily="18" charset="0"/>
              </a:rPr>
            </a:br>
            <a:r>
              <a:rPr lang="ru-RU" sz="2500" b="1">
                <a:solidFill>
                  <a:srgbClr val="7030A0"/>
                </a:solidFill>
                <a:latin typeface="Times New Roman" pitchFamily="18" charset="0"/>
                <a:cs typeface="Times New Roman" pitchFamily="18" charset="0"/>
              </a:rPr>
              <a:t>Тёплая книга в прямом смысле этого слова. Не хочется, чтобы она заканчивалась. </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69850"/>
            <a:ext cx="7362825" cy="1508125"/>
          </a:xfrm>
        </p:spPr>
        <p:txBody>
          <a:bodyPr/>
          <a:lstStyle/>
          <a:p>
            <a:pPr algn="ctr" fontAlgn="auto">
              <a:spcAft>
                <a:spcPts val="0"/>
              </a:spcAft>
              <a:defRPr/>
            </a:pPr>
            <a:r>
              <a:rPr lang="ru-RU" sz="5400" b="1" dirty="0" smtClean="0">
                <a:solidFill>
                  <a:srgbClr val="7030A0"/>
                </a:solidFill>
                <a:latin typeface="Times New Roman" panose="02020603050405020304" pitchFamily="18" charset="0"/>
                <a:cs typeface="Times New Roman" panose="02020603050405020304" pitchFamily="18" charset="0"/>
              </a:rPr>
              <a:t>Ульф старк</a:t>
            </a:r>
            <a:endParaRPr lang="ru-RU" sz="5400" b="1" dirty="0">
              <a:solidFill>
                <a:srgbClr val="7030A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a:srcRect l="11132" r="36019"/>
          <a:stretch/>
        </p:blipFill>
        <p:spPr>
          <a:xfrm>
            <a:off x="292100" y="1438275"/>
            <a:ext cx="3987800" cy="4886325"/>
          </a:xfrm>
          <a:prstGeom prst="rect">
            <a:avLst/>
          </a:prstGeom>
          <a:ln>
            <a:noFill/>
          </a:ln>
          <a:effectLst>
            <a:outerShdw blurRad="292100" dist="139700" dir="2700000" algn="tl" rotWithShape="0">
              <a:srgbClr val="333333">
                <a:alpha val="65000"/>
              </a:srgbClr>
            </a:outerShdw>
          </a:effectLst>
        </p:spPr>
      </p:pic>
      <p:sp>
        <p:nvSpPr>
          <p:cNvPr id="25603" name="Прямоугольник 3"/>
          <p:cNvSpPr>
            <a:spLocks noChangeArrowheads="1"/>
          </p:cNvSpPr>
          <p:nvPr/>
        </p:nvSpPr>
        <p:spPr bwMode="auto">
          <a:xfrm>
            <a:off x="4443413" y="1611313"/>
            <a:ext cx="7480300" cy="4411662"/>
          </a:xfrm>
          <a:prstGeom prst="rect">
            <a:avLst/>
          </a:prstGeom>
          <a:noFill/>
          <a:ln w="9525">
            <a:noFill/>
            <a:miter lim="800000"/>
            <a:headEnd/>
            <a:tailEnd/>
          </a:ln>
        </p:spPr>
        <p:txBody>
          <a:bodyPr>
            <a:spAutoFit/>
          </a:bodyPr>
          <a:lstStyle/>
          <a:p>
            <a:pPr algn="just">
              <a:lnSpc>
                <a:spcPct val="107000"/>
              </a:lnSpc>
              <a:spcAft>
                <a:spcPts val="800"/>
              </a:spcAft>
            </a:pPr>
            <a:r>
              <a:rPr lang="ru-RU" sz="2400" b="1">
                <a:solidFill>
                  <a:srgbClr val="7030A0"/>
                </a:solidFill>
                <a:latin typeface="Times New Roman" pitchFamily="18" charset="0"/>
                <a:ea typeface="Calibri" pitchFamily="34" charset="0"/>
                <a:cs typeface="Times New Roman" pitchFamily="18" charset="0"/>
              </a:rPr>
              <a:t>Ульф Старк – один из самых известных и самых любимых шведских писателей. Его книгами зачитываются и взрослые, и дети. Каждый, независимо от возраста, открывает в его книгах то, что необходимо и созвучно именно ему. Старк отстаивал право детской книги быть сложной, не только развлекать, но и всерьез обсуждать сложные и трудные темы, философские вопросы, житейские ситуации. Многие книги автобиографичны, их персонажами являются мама, папа, брат, бабушка и дедушка. Это трогательные семейные истории. </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28278" t="11622" r="29858" b="11213"/>
          <a:stretch/>
        </p:blipFill>
        <p:spPr>
          <a:xfrm>
            <a:off x="311150" y="814388"/>
            <a:ext cx="3667125" cy="5284787"/>
          </a:xfrm>
          <a:prstGeom prst="rect">
            <a:avLst/>
          </a:prstGeom>
          <a:ln>
            <a:noFill/>
          </a:ln>
          <a:effectLst>
            <a:outerShdw blurRad="292100" dist="139700" dir="2700000" algn="tl" rotWithShape="0">
              <a:srgbClr val="333333">
                <a:alpha val="65000"/>
              </a:srgbClr>
            </a:outerShdw>
          </a:effectLst>
        </p:spPr>
      </p:pic>
      <p:sp>
        <p:nvSpPr>
          <p:cNvPr id="26626" name="Прямоугольник 5"/>
          <p:cNvSpPr>
            <a:spLocks noChangeArrowheads="1"/>
          </p:cNvSpPr>
          <p:nvPr/>
        </p:nvSpPr>
        <p:spPr bwMode="auto">
          <a:xfrm>
            <a:off x="4170363" y="814388"/>
            <a:ext cx="7789862" cy="5324475"/>
          </a:xfrm>
          <a:prstGeom prst="rect">
            <a:avLst/>
          </a:prstGeom>
          <a:noFill/>
          <a:ln w="9525">
            <a:noFill/>
            <a:miter lim="800000"/>
            <a:headEnd/>
            <a:tailEnd/>
          </a:ln>
        </p:spPr>
        <p:txBody>
          <a:bodyPr>
            <a:spAutoFit/>
          </a:bodyPr>
          <a:lstStyle/>
          <a:p>
            <a:pPr algn="ctr"/>
            <a:r>
              <a:rPr lang="ru-RU" sz="3200" b="1">
                <a:solidFill>
                  <a:srgbClr val="7030A0"/>
                </a:solidFill>
                <a:latin typeface="Times New Roman" pitchFamily="18" charset="0"/>
                <a:ea typeface="Calibri" pitchFamily="34" charset="0"/>
                <a:cs typeface="Times New Roman" pitchFamily="18" charset="0"/>
              </a:rPr>
              <a:t>«Мой друг Перси, Буффало Билл и я»</a:t>
            </a:r>
          </a:p>
          <a:p>
            <a:pPr algn="just"/>
            <a:r>
              <a:rPr lang="ru-RU" sz="2800" b="1">
                <a:solidFill>
                  <a:srgbClr val="7030A0"/>
                </a:solidFill>
                <a:latin typeface="Times New Roman" pitchFamily="18" charset="0"/>
                <a:ea typeface="Calibri" pitchFamily="34" charset="0"/>
                <a:cs typeface="Times New Roman" pitchFamily="18" charset="0"/>
              </a:rPr>
              <a:t> В 2015 году автор приезжал в Россию и в своем интервью сказал, что эта повесть автобиографична. «Я много лет хотел написать эту книгу. Чтобы выкопать из могилы деда – злющего и толстого». Книга написана от лица главного героя, которого тоже зовут Ульф и он каждое лето проводит с родителями на острове, где живут его бабушка и дедушка. У дедушки на острове Ульф проведет незабываемые каникулы – это будет идеальное лето, лето – праздник! </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76225" y="585788"/>
            <a:ext cx="4243388" cy="5599112"/>
          </a:xfrm>
          <a:prstGeom prst="rect">
            <a:avLst/>
          </a:prstGeom>
          <a:ln>
            <a:noFill/>
          </a:ln>
          <a:effectLst>
            <a:outerShdw blurRad="292100" dist="139700" dir="2700000" algn="tl" rotWithShape="0">
              <a:srgbClr val="333333">
                <a:alpha val="65000"/>
              </a:srgbClr>
            </a:outerShdw>
          </a:effectLst>
        </p:spPr>
      </p:pic>
      <p:sp>
        <p:nvSpPr>
          <p:cNvPr id="27650" name="Прямоугольник 5"/>
          <p:cNvSpPr>
            <a:spLocks noChangeArrowheads="1"/>
          </p:cNvSpPr>
          <p:nvPr/>
        </p:nvSpPr>
        <p:spPr bwMode="auto">
          <a:xfrm>
            <a:off x="4727575" y="784225"/>
            <a:ext cx="7050088" cy="5202238"/>
          </a:xfrm>
          <a:prstGeom prst="rect">
            <a:avLst/>
          </a:prstGeom>
          <a:noFill/>
          <a:ln w="9525">
            <a:noFill/>
            <a:miter lim="800000"/>
            <a:headEnd/>
            <a:tailEnd/>
          </a:ln>
        </p:spPr>
        <p:txBody>
          <a:bodyPr>
            <a:spAutoFit/>
          </a:bodyPr>
          <a:lstStyle/>
          <a:p>
            <a:pPr algn="just">
              <a:lnSpc>
                <a:spcPct val="107000"/>
              </a:lnSpc>
              <a:spcAft>
                <a:spcPts val="800"/>
              </a:spcAft>
            </a:pPr>
            <a:r>
              <a:rPr lang="ru-RU" sz="2400" b="1">
                <a:solidFill>
                  <a:srgbClr val="7030A0"/>
                </a:solidFill>
                <a:latin typeface="Times New Roman" pitchFamily="18" charset="0"/>
                <a:ea typeface="Calibri" pitchFamily="34" charset="0"/>
                <a:cs typeface="Times New Roman" pitchFamily="18" charset="0"/>
              </a:rPr>
              <a:t>И вот совсем недавно в издательстве «Белая ворона» вышла еще одна биографическая книга «Маленький Старк». Этот сборник рассказов автор написал, когда ему было уже за 60, но при этом ему удалось передать впечатления того самого маленького Ульфа, который до последних дней жил внутри него. В книге все знакомые персонажи – мама, папа, брат, бабушка и дедушка. Сборник получился смешной и грустный одновременно. Это не только биография писателя, а еще щемящая тоска по детству, ностальгия по прошлому, когда все еще были живы.</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200</TotalTime>
  <Words>1910</Words>
  <Application>Microsoft Office PowerPoint</Application>
  <PresentationFormat>Произвольный</PresentationFormat>
  <Paragraphs>42</Paragraphs>
  <Slides>19</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4</vt:i4>
      </vt:variant>
      <vt:variant>
        <vt:lpstr>Заголовки слайдов</vt:lpstr>
      </vt:variant>
      <vt:variant>
        <vt:i4>19</vt:i4>
      </vt:variant>
    </vt:vector>
  </HeadingPairs>
  <TitlesOfParts>
    <vt:vector size="28" baseType="lpstr">
      <vt:lpstr>Century Gothic</vt:lpstr>
      <vt:lpstr>Arial</vt:lpstr>
      <vt:lpstr>Wingdings 3</vt:lpstr>
      <vt:lpstr>Calibri</vt:lpstr>
      <vt:lpstr>Times New Roman</vt:lpstr>
      <vt:lpstr>Сектор</vt:lpstr>
      <vt:lpstr>Сектор</vt:lpstr>
      <vt:lpstr>Сектор</vt:lpstr>
      <vt:lpstr>Сектор</vt:lpstr>
      <vt:lpstr>ЧТО Я ПРОЧТУ ЭТИМ ЛЕТОМ?</vt:lpstr>
      <vt:lpstr>МАРИ-ОД МЮРАЙ</vt:lpstr>
      <vt:lpstr>Слайд 3</vt:lpstr>
      <vt:lpstr>Слайд 4</vt:lpstr>
      <vt:lpstr>Слайд 5</vt:lpstr>
      <vt:lpstr>Слайд 6</vt:lpstr>
      <vt:lpstr>УЛЬФ СТАРК</vt:lpstr>
      <vt:lpstr>Слайд 8</vt:lpstr>
      <vt:lpstr>Слайд 9</vt:lpstr>
      <vt:lpstr>Слайд 10</vt:lpstr>
      <vt:lpstr>САРА ПЕННИПАКЕР</vt:lpstr>
      <vt:lpstr>Слайд 12</vt:lpstr>
      <vt:lpstr>Слайд 13</vt:lpstr>
      <vt:lpstr>КЭТРИН ГИЛБЕРТ МЕРДОК</vt:lpstr>
      <vt:lpstr>Слайд 15</vt:lpstr>
      <vt:lpstr>БЬЯНКА ПИТЦОРНО</vt:lpstr>
      <vt:lpstr>Слайд 17</vt:lpstr>
      <vt:lpstr>Слайд 18</vt:lpstr>
      <vt:lpstr>Слайд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Julia</cp:lastModifiedBy>
  <cp:revision>25</cp:revision>
  <dcterms:created xsi:type="dcterms:W3CDTF">2021-05-30T07:55:44Z</dcterms:created>
  <dcterms:modified xsi:type="dcterms:W3CDTF">2021-06-02T07:23:35Z</dcterms:modified>
</cp:coreProperties>
</file>