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3" r:id="rId3"/>
    <p:sldId id="260" r:id="rId4"/>
    <p:sldId id="264" r:id="rId5"/>
    <p:sldId id="266" r:id="rId6"/>
    <p:sldId id="269" r:id="rId7"/>
    <p:sldId id="267" r:id="rId8"/>
    <p:sldId id="268" r:id="rId9"/>
    <p:sldId id="270" r:id="rId10"/>
    <p:sldId id="271" r:id="rId11"/>
    <p:sldId id="272" r:id="rId12"/>
    <p:sldId id="273" r:id="rId13"/>
    <p:sldId id="276" r:id="rId14"/>
    <p:sldId id="278" r:id="rId15"/>
    <p:sldId id="279" r:id="rId16"/>
    <p:sldId id="280" r:id="rId17"/>
    <p:sldId id="281" r:id="rId18"/>
    <p:sldId id="282" r:id="rId19"/>
    <p:sldId id="283" r:id="rId20"/>
    <p:sldId id="286" r:id="rId21"/>
    <p:sldId id="285" r:id="rId22"/>
    <p:sldId id="287" r:id="rId23"/>
    <p:sldId id="288" r:id="rId24"/>
    <p:sldId id="289" r:id="rId25"/>
    <p:sldId id="290" r:id="rId26"/>
    <p:sldId id="291" r:id="rId27"/>
  </p:sldIdLst>
  <p:sldSz cx="9144000" cy="6858000" type="screen4x3"/>
  <p:notesSz cx="6858000" cy="9144000"/>
  <p:custDataLst>
    <p:tags r:id="rId3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0104" autoAdjust="0"/>
  </p:normalViewPr>
  <p:slideViewPr>
    <p:cSldViewPr>
      <p:cViewPr varScale="1">
        <p:scale>
          <a:sx n="105" d="100"/>
          <a:sy n="105" d="100"/>
        </p:scale>
        <p:origin x="141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269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6111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170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2826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>
                <a:solidFill>
                  <a:prstClr val="black"/>
                </a:solidFill>
              </a:rPr>
              <a:pPr/>
              <a:t>21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2548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1953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080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7452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753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889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816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397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852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123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79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6864" cy="144016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912768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1187624" y="1556792"/>
            <a:ext cx="684076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912768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556792"/>
            <a:ext cx="684076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8136904" cy="172819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ГОСТ Р 7.0.100-2018 «Библиографическая запись. Библиографическое описание. Общие требования и правила составления»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217685"/>
              </p:ext>
            </p:extLst>
          </p:nvPr>
        </p:nvGraphicFramePr>
        <p:xfrm>
          <a:off x="323528" y="260648"/>
          <a:ext cx="8604956" cy="62869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247319"/>
                <a:gridCol w="4357637"/>
              </a:tblGrid>
              <a:tr h="41549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7.1–2003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154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Область заглавия и сведений об ответственности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45684">
                <a:tc>
                  <a:txBody>
                    <a:bodyPr/>
                    <a:lstStyle/>
                    <a:p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Варламова, Л. Н. Управление документацией</a:t>
                      </a: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англо-русский аннотированный словарь стандартизированной терминологии / Л. Н. Варламова. – Москва : Спутник+, 2017. – 398 с.</a:t>
                      </a:r>
                    </a:p>
                    <a:p>
                      <a:endParaRPr lang="en-US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присвоения номера ISBN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Электронный ресурс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// Российская книжная палата : [сайт]. – 2018. –</a:t>
                      </a:r>
                      <a:r>
                        <a:rPr lang="en-US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 доступа: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http://bookchamber.ru/isbn.html (дата обращения: 22.05.2018).</a:t>
                      </a:r>
                    </a:p>
                    <a:p>
                      <a:endParaRPr lang="ru-RU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6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Варламова, Л. Н. Управление документацией : англо-русский аннотированный словарь стандартизированной терминологии / Л. Н. Варламова</a:t>
                      </a: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Москва : Спутник+, 2017. – 398 с.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600" b="0" dirty="0" smtClean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 : непосредственный</a:t>
                      </a: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/>
                      <a:endParaRPr lang="ru-RU" sz="1400" b="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присвоения номера ISBN. –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 : электронный</a:t>
                      </a: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// Российская книжная палата : [сайт]. – 2018. – URL: http://bookchamber.ru/isbn.html (дата обращения: 22.05.2018).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1412775"/>
            <a:ext cx="3096344" cy="1015663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«Общее обозначение материала»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4283968" y="1776590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1426517"/>
            <a:ext cx="3240360" cy="1015663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«Вид содержания и средства доступа»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54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045891"/>
              </p:ext>
            </p:extLst>
          </p:nvPr>
        </p:nvGraphicFramePr>
        <p:xfrm>
          <a:off x="539552" y="332656"/>
          <a:ext cx="8136904" cy="61206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136904"/>
              </a:tblGrid>
              <a:tr h="45507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5507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Область заглавия и сведений об ответственности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1053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Сведения, относящиеся к заглавию (условно-обязательный элемент)</a:t>
                      </a:r>
                    </a:p>
                    <a:p>
                      <a:pPr algn="l"/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составлении библиографического описания </a:t>
                      </a: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законодательных, нормативных ресурсов </a:t>
                      </a:r>
                      <a:r>
                        <a:rPr lang="ru-RU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сведениях, относящихся к заглавию, приводят их обозначение, дату введения (принятия), сведения о ресурсе, вместо которого введен (принят) данный ресурс. </a:t>
                      </a: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Эти элементы ранее были в области  специфических  сведений. </a:t>
                      </a:r>
                      <a:endParaRPr lang="ru-RU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Примеры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внесении изменений в часть вторую Налогового кодекса Российской Федерации : </a:t>
                      </a:r>
                      <a:r>
                        <a:rPr lang="x-none" sz="1600" b="0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Федеральный закон № 353-ФЗ : принят Государственной Думой 16 ноября 2017 года : одобрен Советом Федерации 22 ноября 2017 года</a:t>
                      </a:r>
                      <a:endParaRPr lang="ru-RU" sz="1600" b="0" i="0" kern="12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kern="1200" dirty="0" smtClean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Библиографическая запись. Сокращение слов и словосочетаний на русском языке. Общие требования и правила : ГОСТ Р 7.0.12–2011 : национальный стандарт</a:t>
                      </a: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 дата введения 2012–09–01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611560" y="1844824"/>
            <a:ext cx="81369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55576" y="3501008"/>
            <a:ext cx="2592288" cy="646331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специфических сведений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3502152"/>
            <a:ext cx="3096344" cy="646331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заглавия и сведений об ответственности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635896" y="3717032"/>
            <a:ext cx="144016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491880" y="3023954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«принят»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«одобрен»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«дата введения» и т. п.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6427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666811"/>
              </p:ext>
            </p:extLst>
          </p:nvPr>
        </p:nvGraphicFramePr>
        <p:xfrm>
          <a:off x="373249" y="476672"/>
          <a:ext cx="8496944" cy="619268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248472"/>
                <a:gridCol w="4248472"/>
              </a:tblGrid>
              <a:tr h="45435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7.1–2003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5435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7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Область заглавия и сведений об ответственности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E67C8">
                            <a:lumMod val="75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496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об ответственности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89013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Указывают имена одного, двух, трех авторов.</a:t>
                      </a:r>
                    </a:p>
                    <a:p>
                      <a:pPr algn="l"/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Если авторов четыре и более, приводят первого</a:t>
                      </a:r>
                      <a:r>
                        <a:rPr lang="ru-RU" sz="16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в квадратных скобках сокращение «</a:t>
                      </a:r>
                      <a:r>
                        <a:rPr lang="en-US" sz="16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6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др.</a:t>
                      </a:r>
                      <a:r>
                        <a:rPr lang="en-US" sz="16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ru-RU" sz="16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».</a:t>
                      </a:r>
                    </a:p>
                    <a:p>
                      <a:endParaRPr lang="ru-RU" sz="1600" b="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b="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b="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b="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Разрешено приводить сведения обо всех лицах/организациях, указанных в источнике. </a:t>
                      </a: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сокращении количества приводимых сведений указывают имена одного, двух, трех или четырех авторов.</a:t>
                      </a:r>
                      <a:r>
                        <a:rPr lang="ru-RU" sz="16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Если авторов пять и </a:t>
                      </a: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более,  приводят имена первых трех и в квадратных скобках сокращение «[и др.]».</a:t>
                      </a:r>
                    </a:p>
                    <a:p>
                      <a:pPr algn="l"/>
                      <a:endParaRPr lang="ru-RU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1" y="5598333"/>
            <a:ext cx="2520280" cy="33855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 В. Мельников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4361062"/>
            <a:ext cx="3960440" cy="584775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 Г. Яскин, И. П. Бойко, А. В. Снегирева, Г. И. Каторгина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6017" y="5598333"/>
            <a:ext cx="3960439" cy="584775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А. В. Мельников, В. А. Степанов, А. С. Вах [и др.]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19671" y="5121552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автора и более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32140" y="5102808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авторов и более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32140" y="3843166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2 , 3, 4 автора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1" y="4350210"/>
            <a:ext cx="3960440" cy="33855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 Г. Яскин, И. П. Бойко, А. В.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Снегирева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63688" y="3854685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1, 2, 3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втора 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16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764704"/>
            <a:ext cx="7632848" cy="2677656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информации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трёх и более организациях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первой и в квадратных скобках сокращение «[и др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.]»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Благотворительный фонд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Потанина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др.]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Министерство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и науки Российской Федерации, Амурский государственный университет [и др.]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подсчете за единицу принимают организацию со всеми ее структурными подразделениями, а также вышестоящей организацией.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95736" y="188640"/>
            <a:ext cx="4968552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7.0.100–2018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3717032"/>
            <a:ext cx="7632848" cy="2739211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 имена одного или двух лиц каждой категории (кроме авторов), выполняющих одну и ту же функцию, а при наличии данных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трёх и более лицах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имя первого каждой категории и в квадратных скобках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«[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.]»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редколлегия: Е. Г. Борисов [и др.] ; художник В. И.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Дугин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авторы текстов и составители М. В. Юрьева [и др.] ; ответственный редактор И. С. Ушакова ; картография: О. В. Алексеева [и др.]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1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347585"/>
              </p:ext>
            </p:extLst>
          </p:nvPr>
        </p:nvGraphicFramePr>
        <p:xfrm>
          <a:off x="395536" y="157281"/>
          <a:ext cx="8424936" cy="639547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212468"/>
                <a:gridCol w="4212468"/>
              </a:tblGrid>
              <a:tr h="47915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7.1–2003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84774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Область специфических сведений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Специфическая</a:t>
                      </a:r>
                      <a:r>
                        <a:rPr lang="ru-RU" sz="2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область материала или вида ресурса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76075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Картографические  ресурсы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(математические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данные: масштаб, координаты). 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Нотные  ресурсы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(сведения о форме изложения нотного текста: партитуре, партиях,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дирекционах).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Сериальные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ресурсы (сведения о нумерации)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Остались без изменений.</a:t>
                      </a:r>
                    </a:p>
                    <a:p>
                      <a:pPr algn="l"/>
                      <a:r>
                        <a:rPr lang="ru-RU" sz="1400" b="0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Добавлены более подробные правила приведения специфических сведений для картографических и сериальных ресурсов.</a:t>
                      </a:r>
                    </a:p>
                    <a:p>
                      <a:pPr algn="l"/>
                      <a:r>
                        <a:rPr lang="ru-RU" sz="1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Пример:</a:t>
                      </a:r>
                    </a:p>
                    <a:p>
                      <a:pPr algn="l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Партитура и клавир</a:t>
                      </a:r>
                    </a:p>
                    <a:p>
                      <a:pPr algn="l"/>
                      <a:r>
                        <a:rPr lang="ru-RU" sz="1400" b="0" i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. – 1:1 744 080. – Вертикальный масштаб 1:96 000</a:t>
                      </a:r>
                      <a:endParaRPr lang="ru-RU" sz="1400" b="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27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Электронные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ресурсы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(вид и объем ресурса)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Пример: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. – Электрон. дан. и прогр. (33 файла: 459658539 байт)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</a:t>
                      </a:r>
                      <a:endParaRPr lang="ru-RU" sz="1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Исключены.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533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Отдельные  виды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нормативных и технических документов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(стандарты, патенты, технические условия и т. п.)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Пример: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введен впервые : дата введения 2018-05-01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Исключены.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Специфические элементы размещаются в других областях и элементах,  в основном - в сведениях, относящихся к заглавию.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0012" y="3585847"/>
            <a:ext cx="121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ресурса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9559" y="4017374"/>
            <a:ext cx="939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ресурса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4219" y="3391019"/>
            <a:ext cx="21027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вида содержания и средства доступа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16100" y="4064484"/>
            <a:ext cx="1978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физической характеристики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5895487" y="3627078"/>
            <a:ext cx="646558" cy="2665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895487" y="4192553"/>
            <a:ext cx="648072" cy="2665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24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990342"/>
              </p:ext>
            </p:extLst>
          </p:nvPr>
        </p:nvGraphicFramePr>
        <p:xfrm>
          <a:off x="395536" y="332656"/>
          <a:ext cx="8316924" cy="633670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158462"/>
                <a:gridCol w="4158462"/>
              </a:tblGrid>
              <a:tr h="33609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7.1–2003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3986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r>
                        <a:rPr lang="ru-RU" sz="2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примечания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примечания</a:t>
                      </a:r>
                    </a:p>
                    <a:p>
                      <a:pPr algn="ctr"/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1737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электронных локальных ресурсов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52528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 об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источнике основного заглавия </a:t>
                      </a:r>
                      <a:r>
                        <a:rPr lang="ru-RU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(обязательное) 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системные требования </a:t>
                      </a:r>
                      <a:r>
                        <a:rPr lang="ru-RU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(обязательные)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ru-RU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ru-RU" sz="2000" b="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Систем. требования: 8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Gb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RAM ;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Windows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 ; видеокарта с 4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Gb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RAM, 40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Gb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свобод. пространства на жест. диске. –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Загл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 титул. экрана</a:t>
                      </a:r>
                    </a:p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примечание об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источнике основного заглавия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(обязательное) 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системные требования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(условно-обязательные)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Пример: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ru-RU" sz="18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Загл</a:t>
                      </a: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 титул.</a:t>
                      </a:r>
                      <a:r>
                        <a:rPr lang="ru-RU" sz="1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экрана</a:t>
                      </a:r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62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568617"/>
              </p:ext>
            </p:extLst>
          </p:nvPr>
        </p:nvGraphicFramePr>
        <p:xfrm>
          <a:off x="323528" y="188641"/>
          <a:ext cx="8496944" cy="642663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496944"/>
              </a:tblGrid>
              <a:tr h="40401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765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примечания</a:t>
                      </a:r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155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Электронный ресурс сетевого распространения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7548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 об электронном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адресе ресурса </a:t>
                      </a: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сети Интернет (обязательный элемент)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 о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дате обращения </a:t>
                      </a: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(обязательный</a:t>
                      </a:r>
                      <a:r>
                        <a:rPr lang="ru-RU" sz="16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элемент)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b="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6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URL: http://www.rba.ru (дата обращения: 14.04.2018)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Дату публикации в </a:t>
                      </a:r>
                      <a:r>
                        <a:rPr lang="ru-RU" sz="1600" b="0" u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электронных журналах </a:t>
                      </a:r>
                      <a:r>
                        <a:rPr lang="ru-RU" sz="16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приводят вместо даты обращения: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b="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URL:  http://www.nilc.ru/journal/. – </a:t>
                      </a:r>
                      <a:r>
                        <a:rPr lang="ru-RU" sz="16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публикации: 21.04.2017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 о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режиме доступа</a:t>
                      </a: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(условно-обязательный элемент)</a:t>
                      </a:r>
                      <a:endParaRPr lang="ru-RU" sz="1600" b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b="0" i="1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</a:t>
                      </a:r>
                      <a:r>
                        <a:rPr lang="ru-RU" sz="1600" b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URL: https://elibrary.ru (дата обращения: 09.01.2018).  –  </a:t>
                      </a: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 доступа: для зарегистрир. пользователей.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500" b="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500" b="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eLIBRARY.RU : научная электронная библиотека : сайт. – Москва, 2000 –    . – </a:t>
                      </a:r>
                      <a:r>
                        <a:rPr lang="ru-RU" sz="15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URL: https://elibrary.ru (дата обращения: 09.01.2018).  –  Режим доступа: для зарегистрир. пользователей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Текст : электронный.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81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528454"/>
              </p:ext>
            </p:extLst>
          </p:nvPr>
        </p:nvGraphicFramePr>
        <p:xfrm>
          <a:off x="683568" y="332656"/>
          <a:ext cx="7848872" cy="626469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848872"/>
              </a:tblGrid>
              <a:tr h="42025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750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идентификатора ресурса и условий доступности</a:t>
                      </a:r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69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ISBN (международный стандартный книжный номер)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ISSN (международный стандартный сериальный номер)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ISMN (международный стандартный номер издания музыкального произведения)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ISBN 978-5-84213-011-0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ISSN 1563-0102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ISMN 979-0-66010-030-1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DOI – цифровой идентификатор объекта для электронных публикаций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государственной регистрации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обозначение, присвоенное производителем ресурса (название на этикетке, производственный номер и т. п.)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DOI 10.1596/978-0-8213-6475-8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№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гос. регистрации 0321701986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Warner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Broser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 56334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ISMN 979-0-3524-0010-8. – Telefunken 6.35368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82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11697"/>
              </p:ext>
            </p:extLst>
          </p:nvPr>
        </p:nvGraphicFramePr>
        <p:xfrm>
          <a:off x="467544" y="116632"/>
          <a:ext cx="8352928" cy="462972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176464"/>
                <a:gridCol w="4176464"/>
              </a:tblGrid>
              <a:tr h="39913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615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вида содержания и средства доступа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новая область</a:t>
                      </a:r>
                      <a:endParaRPr lang="ru-RU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88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7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Вид содержания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(условно-обязательный элемент)</a:t>
                      </a:r>
                      <a:endParaRPr lang="ru-RU" sz="1800" b="1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7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Средства доступа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(условно-обязательный</a:t>
                      </a:r>
                      <a:r>
                        <a:rPr lang="ru-RU" sz="1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элемент)</a:t>
                      </a:r>
                      <a:endParaRPr lang="ru-RU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85388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движение;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звуки;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изображение;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 речь;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электронная программа;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электронные данные.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аудио;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видео;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микроскопическое;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микроформа;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непосредственное;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проекционное;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стереографическое;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электронное.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7544" y="5373216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Изображение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Текст : аудио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500388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4048" y="6165304"/>
            <a:ext cx="3006040" cy="369300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292080" y="5589241"/>
            <a:ext cx="288032" cy="5263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7164288" y="5589241"/>
            <a:ext cx="288032" cy="5263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654288" y="5188550"/>
            <a:ext cx="1861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содержания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5188550"/>
            <a:ext cx="1943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доступа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67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681520"/>
              </p:ext>
            </p:extLst>
          </p:nvPr>
        </p:nvGraphicFramePr>
        <p:xfrm>
          <a:off x="467544" y="27464"/>
          <a:ext cx="8352928" cy="10972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176464"/>
                <a:gridCol w="4176464"/>
              </a:tblGrid>
              <a:tr h="27534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986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вида содержания и средства доступа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новая область</a:t>
                      </a:r>
                      <a:endParaRPr lang="ru-RU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1196752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Варламова, Л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Н. Управление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документацией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5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англо-русский аннотированный словарь стандартизированной </a:t>
            </a:r>
            <a:r>
              <a:rPr lang="ru-RU" sz="15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терминологии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 Н. Варламова, Л. С. Баюн, К. А. Бастрикова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Москва 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Спутник+, 2017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398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5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</a:t>
            </a:r>
            <a:r>
              <a:rPr lang="ru-RU" sz="15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с. 358-360</a:t>
            </a:r>
            <a:r>
              <a:rPr lang="ru-RU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ISBN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978-5-9973-4489-4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5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sz="15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непосредственный</a:t>
            </a:r>
            <a:r>
              <a:rPr lang="ru-RU" sz="15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Ратнер, Л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Н. Дорогой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великой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скорби 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памяти новомучеников : </a:t>
            </a:r>
            <a:r>
              <a:rPr lang="ru-RU" sz="15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[комплект репродукций графических работ</a:t>
            </a:r>
            <a:r>
              <a:rPr lang="ru-RU" sz="15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Лилия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Ратнер ; </a:t>
            </a:r>
            <a:r>
              <a:rPr lang="ru-RU" sz="15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статьи И. Языкова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Москва 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МХК «Осанна», 2017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1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папка (17, [1] отд. л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: </a:t>
            </a:r>
            <a:r>
              <a:rPr lang="ru-RU" sz="15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</a:t>
            </a:r>
            <a:r>
              <a:rPr lang="ru-RU" sz="15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ил.; 30х22 см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ISBN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978-5-901293-09-6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5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Изображение </a:t>
            </a:r>
            <a:r>
              <a:rPr lang="ru-RU" sz="15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непосредственное</a:t>
            </a:r>
            <a:r>
              <a:rPr lang="ru-RU" sz="15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Журбин, 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Цветаева 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вокальных цикла на стихи Марины Цветаевой и Осипа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Мандельштама : </a:t>
            </a:r>
            <a:r>
              <a:rPr lang="ru-RU" sz="15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[в сопровождении фортепиано</a:t>
            </a:r>
            <a:r>
              <a:rPr lang="ru-RU" sz="15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Журбин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Москва : Композитор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140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ISMN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979-0-706437-14-9.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</a:t>
            </a:r>
            <a:r>
              <a:rPr lang="ru-RU" sz="15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непосредственная</a:t>
            </a:r>
            <a:r>
              <a:rPr lang="ru-RU" sz="15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5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Лермонтов, М. Ю. Герой нашего времени : роман : </a:t>
            </a:r>
            <a:r>
              <a:rPr lang="ru-RU" sz="15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[аудиокнига</a:t>
            </a:r>
            <a:r>
              <a:rPr lang="ru-RU" sz="15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Ю. Лермонтов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5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читает </a:t>
            </a:r>
            <a:r>
              <a:rPr lang="ru-RU" sz="15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 Басов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Москва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Звуковая книга, 2007.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 CD-ROM 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ч 55 мин).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Загл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титул. экрана.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Устная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 : аудио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5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Романова, Л. И. Английская грамматика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5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тестовый комплекс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 Романова.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Москва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Айрис :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MagnaMedia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CD-ROM.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(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Океан знаний).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Загл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титул. экрана.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15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Изображение. Устная речь : электронные</a:t>
            </a:r>
            <a:r>
              <a:rPr lang="ru-RU" sz="15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ТАСС : информационное агентство России : </a:t>
            </a:r>
            <a:r>
              <a:rPr lang="ru-RU" sz="15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[сайт</a:t>
            </a:r>
            <a:r>
              <a:rPr lang="ru-RU" sz="15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Москва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1999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. – URL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http://tass.ru (дата обращения: 26.05.2018).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sz="15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электронный.</a:t>
            </a:r>
          </a:p>
        </p:txBody>
      </p:sp>
    </p:spTree>
    <p:extLst>
      <p:ext uri="{BB962C8B-B14F-4D97-AF65-F5344CB8AC3E}">
        <p14:creationId xmlns:p14="http://schemas.microsoft.com/office/powerpoint/2010/main" val="279832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832" y="351879"/>
            <a:ext cx="8274290" cy="140967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100" b="1" dirty="0" smtClean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7.1</a:t>
            </a:r>
            <a:r>
              <a:rPr lang="en-US" sz="3100" b="1" dirty="0" smtClean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100" b="1" dirty="0" smtClean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2003                       ГОСТ 7.0.100-2018</a:t>
            </a:r>
            <a:br>
              <a:rPr lang="ru-RU" sz="3100" b="1" dirty="0" smtClean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dirty="0" smtClean="0">
                <a:solidFill>
                  <a:srgbClr val="5ECCF3">
                    <a:lumMod val="50000"/>
                  </a:srgbClr>
                </a:solidFill>
              </a:rPr>
              <a:t>межгосударственный</a:t>
            </a:r>
            <a:r>
              <a:rPr lang="ru-RU" sz="2400" dirty="0" smtClean="0">
                <a:solidFill>
                  <a:srgbClr val="5ECCF3">
                    <a:lumMod val="50000"/>
                  </a:srgbClr>
                </a:solidFill>
              </a:rPr>
              <a:t>                                      </a:t>
            </a:r>
            <a:r>
              <a:rPr lang="ru-RU" sz="2400" b="1" dirty="0" smtClean="0">
                <a:solidFill>
                  <a:srgbClr val="5ECCF3">
                    <a:lumMod val="50000"/>
                  </a:srgbClr>
                </a:solidFill>
              </a:rPr>
              <a:t>национальный </a:t>
            </a:r>
            <a:r>
              <a:rPr lang="ru-RU" sz="2400" b="1" dirty="0">
                <a:solidFill>
                  <a:srgbClr val="5ECCF3">
                    <a:lumMod val="50000"/>
                  </a:srgbClr>
                </a:solidFill>
              </a:rPr>
              <a:t>РФ</a:t>
            </a:r>
            <a:br>
              <a:rPr lang="ru-RU" sz="2400" b="1" dirty="0">
                <a:solidFill>
                  <a:srgbClr val="5ECCF3">
                    <a:lumMod val="50000"/>
                  </a:srgbClr>
                </a:solidFill>
              </a:rPr>
            </a:br>
            <a:r>
              <a:rPr lang="ru-RU" sz="2400" b="1" dirty="0">
                <a:solidFill>
                  <a:srgbClr val="5ECCF3">
                    <a:lumMod val="50000"/>
                  </a:srgbClr>
                </a:solidFill>
              </a:rPr>
              <a:t>                                                             </a:t>
            </a:r>
            <a:r>
              <a:rPr lang="ru-RU" sz="2400" b="1" dirty="0" smtClean="0">
                <a:solidFill>
                  <a:srgbClr val="5ECCF3">
                    <a:lumMod val="50000"/>
                  </a:srgbClr>
                </a:solidFill>
              </a:rPr>
              <a:t>                    </a:t>
            </a:r>
            <a:r>
              <a:rPr lang="ru-RU" sz="2400" b="1" dirty="0">
                <a:solidFill>
                  <a:srgbClr val="5ECCF3">
                    <a:lumMod val="50000"/>
                  </a:srgbClr>
                </a:solidFill>
              </a:rPr>
              <a:t>(действует с 01.07.2019)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768953" y="5591547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790335" y="2622551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768952" y="3579506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758192" y="4585527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531947" y="3581728"/>
            <a:ext cx="742591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требования к предоставлению информации в машиночитаемой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форме;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трелка вправо 37"/>
          <p:cNvSpPr/>
          <p:nvPr/>
        </p:nvSpPr>
        <p:spPr>
          <a:xfrm>
            <a:off x="4062928" y="562398"/>
            <a:ext cx="864097" cy="320339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54238" y="2593058"/>
            <a:ext cx="71378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изменения, произошедшие за последние 15 лет с момента введения ГОСТ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7.1-2003;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2494" y="4648478"/>
            <a:ext cx="69938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в более развернутом описании отдельных видов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документов;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1033" y="5669121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стандарт разработан на основе Международного стандартного библиографического описания (ISBD, 2011 г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2848" y="1970131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542135"/>
              </p:ext>
            </p:extLst>
          </p:nvPr>
        </p:nvGraphicFramePr>
        <p:xfrm>
          <a:off x="467544" y="332656"/>
          <a:ext cx="8352928" cy="93610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176464"/>
                <a:gridCol w="4176464"/>
              </a:tblGrid>
              <a:tr h="27534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986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Библиографическое описание составной части ресурса</a:t>
                      </a:r>
                      <a:endParaRPr lang="ru-RU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13878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составной части ресурса // Сведения об идентифицирующем ресурсе.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Сведения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местоположении составной части в ресурсе.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Примечания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9264" y="2096896"/>
            <a:ext cx="8331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 и словосочетания в основном заглавии идентифицирующего ресурса не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сокращают.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744" y="2636912"/>
            <a:ext cx="8208912" cy="3963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5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монографического издания</a:t>
            </a:r>
          </a:p>
          <a:p>
            <a:pPr lvl="0" algn="just"/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Калинина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Г. П. Развитие научно-методической работы в Книжной палате / Г. П. Калинина, В. П. Смирнова. – Текст : непосредственный // Российская книжная палата: славное прошлое и надежное будущее : материалы научно-методической конференции к 100-летию РКП / Информационное телеграфное агентство России (ИТАР-ТАСС), филиал  «Российская книжная палата» ; под общей редакцией К. М. Сухорукова.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Москва : РКП, 2017. – С. 61–78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5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сериального издания</a:t>
            </a:r>
            <a:endParaRPr lang="ru-RU" sz="1500" b="1" i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Влияние психологических свойств личности на графическое воспроизведение зрительной информации / С. К. Быструшкин, О. Я. Созонова, Н. Г. Петрова [и др.]. – Текст : непосредственный // Сибирский педагогический журнал. – 2017. – № 4. – С. 136–144. – Библиогр.: с. 142–143 (17 назв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lvl="0" algn="just"/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5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Интервью, беседы (из сериального издания)</a:t>
            </a: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Ясин, Е. Г. Евгений Ясин: «Революция, если вы не заметили, уже состоялась» : [об экономической ситуации : беседа с научным руководителем Национального исследовательского университета «Высшая школа экономики», Москва / записал П. Каныгин] . – Текст : непосредственный // Новая газета. – 2017. – 22 дек. (№ 143). – С. 6–7.</a:t>
            </a:r>
          </a:p>
        </p:txBody>
      </p:sp>
    </p:spTree>
    <p:extLst>
      <p:ext uri="{BB962C8B-B14F-4D97-AF65-F5344CB8AC3E}">
        <p14:creationId xmlns:p14="http://schemas.microsoft.com/office/powerpoint/2010/main" val="159857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910510"/>
              </p:ext>
            </p:extLst>
          </p:nvPr>
        </p:nvGraphicFramePr>
        <p:xfrm>
          <a:off x="467544" y="27464"/>
          <a:ext cx="8352928" cy="7949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176464"/>
                <a:gridCol w="4176464"/>
              </a:tblGrid>
              <a:tr h="33852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872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Библиографическое описание составной</a:t>
                      </a:r>
                      <a:r>
                        <a:rPr lang="ru-RU" sz="1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части ресурса</a:t>
                      </a:r>
                      <a:endParaRPr lang="ru-RU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1628800"/>
            <a:ext cx="828092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сайтов в сети Интернет</a:t>
            </a:r>
          </a:p>
          <a:p>
            <a:pPr algn="just">
              <a:spcAft>
                <a:spcPts val="0"/>
              </a:spcAft>
            </a:pPr>
            <a:endParaRPr lang="ru-RU" sz="1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Грязев, А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Пустое занятие»: кто лишает Россию права вето в СБ ООН / А. Грязев.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Текст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электронный //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Газета.ru : [сайт].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2018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февр.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URL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https://www.gazeta.ru/politics/2018/02/02_a_11634385.shtml (дата обращения: 09.02.2018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spcAft>
                <a:spcPts val="0"/>
              </a:spcAft>
            </a:pPr>
            <a:endParaRPr lang="ru-RU" sz="15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Бахтурина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А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От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МАRС 21 к модели BIBFRAME: эволюция машиночитаемых форматов Библиотеки конгресса США : [презентация : материалы Международной научно-практической конференции «Румянцевские чтения 2017», Москва, 18–19 апреля 2017 г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.] /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 А. Бахтурина.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Текст : электронный //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Теория и практика каталогизации и поиска библиотечных ресурсов : электронный журнал.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URL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http://www.nilc.ru/journal/.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Дата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публикации: 21.04.2017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5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Яницкий, М. С. Ценностная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детерминация инновационного поведения молодежи в контексте культурно-средовых различий / М. С. Яницкий. – Текст : электронный // Сибирский психологический журнал. – 2009. – № 34. – С. 26–37. – URL: https://elibrary.ru/item.asp?id=13024552 (дата обращения: 29.05.2018). – Режим доступа: Научная электронная библиотека eLIBRARY.RU.</a:t>
            </a:r>
            <a:endParaRPr lang="ru-RU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80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49694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Чуковский, Н. К. Холомки // Чуковский Н. К. Литературные воспоминания / Н. К. Чуковский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[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Н. Чуковская ;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вступительная статья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 И. Левина]. – Москва : Советский писатель, 1989.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93-99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Холомки /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К.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Чуковский //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Литературные воспоминания / Н. К. Чуковский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[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Н. Чуковская ;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вступительная статья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 И. Левина]. – Москва : Советский писатель, 1989.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93-99.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2712" y="4509120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использовании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заголовка библиографической записи как для составной части, так и для идентифицирующего ресурса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библиографирующая организация.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 в записи идентифицирующего ресурса заголовок не применяют. </a:t>
            </a:r>
          </a:p>
        </p:txBody>
      </p:sp>
    </p:spTree>
    <p:extLst>
      <p:ext uri="{BB962C8B-B14F-4D97-AF65-F5344CB8AC3E}">
        <p14:creationId xmlns:p14="http://schemas.microsoft.com/office/powerpoint/2010/main" val="78801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896" y="188640"/>
            <a:ext cx="8424936" cy="1728192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Семенов, А. Секрет, как цветок - раскрывается, дайте срок 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Алексей Семенов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22.07.2019.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электронный // Псковская губерния online : сайт. – Раздел сайта «Блоги», подраздел «Блог Алексея Семенова». – URL: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http://gubernia.media/blogs/sekret-kak-cvetok---raskryvaetsya-dayte-srok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обращения: 07.10.2019).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9896" y="1916832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Фестиваль «Книжная яблоня» пройдет в Пскове 24-26 сентября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10.09.2019.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электронный //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АфишаПскова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[сайт]. – URL: http://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afishapskov.ru/books/festival-knizhnaya-yablonya-projdyot-v-pskove-24-26-sentyabrya.html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(дата обращения: 17.10.2019).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9896" y="3429000"/>
            <a:ext cx="81048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всероссийский литературный фестиваль «Книжная яблоня» (Псков, 24-26 сентября 2019 года)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21.09.2019.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электронный // Методическая служба Псковской областной универсальной научной библиотеки : [блог].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URL: http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metodistam.blogspot.com/2019/09/24-26-2019.html (дата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23.09.2019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литературный фестиваль «Книжная яблоня»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02.09.2019.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электронный //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Научно-методический отдел : виртуальный методический центр : сайт / ФГБУК «Российская государственная детская библиотека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2005-2019.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URL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https://metodisty.rgdb.ru/05/festivali/235-festivali-izbrannoe/11840-19-09-02-02 (дата обращения 23.09.2019).</a:t>
            </a:r>
          </a:p>
        </p:txBody>
      </p:sp>
    </p:spTree>
    <p:extLst>
      <p:ext uri="{BB962C8B-B14F-4D97-AF65-F5344CB8AC3E}">
        <p14:creationId xmlns:p14="http://schemas.microsoft.com/office/powerpoint/2010/main" val="38039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76672"/>
            <a:ext cx="7992888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российский киносценарист даст в Пскове мастер-класс»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23.09.2019. –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электронный // Спутник :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[сервисно-поисковый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/ ПАО Ростелеком. – 2014-2019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Сервис «Новости». –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https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://news.sputnik.ru/kino/fbae23a715e1d94b29787ee794bd2276f4d86392 (дата обращения 23.09.2019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Экспедиция в деревню Марьинско Плюсского района Псковской области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Текст : электронный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МОУ "Плюсская средняя общеобразовательная школа" :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/ Региональный образовательный портал Псковской области.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2005-2019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URL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http://sch135.pskovedu.ru/?pagenum=10260&amp;project_id=1633 (дата обращения 23.09.2019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41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7488832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ХУМРА. Истории о правах человека : анимационный образовательный сериал : в 7 сериях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история Хихус Джа ; картинка Константин Комардин ; концепция: Дмитрий Макаров, Андрей Юров. – Изображение (движущееся, двухмерное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электронное // HUMRA : культурно-просветительский проект : [сайт]. – Раздел «Образовательное видео».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URL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http://humra.org/ru/animation (дата обращения: 24.09.2019). - Содерж.: Серия 1 : Правило, право и права ; Серия 2 : Государства и меньшинства ; Серия 3 : Права человеков: история ; Серия 4 : Первые четыре базовых права ; Серия 5 : Справедливый суд. Защита личного пространства ; Серия 6 : Гражданские свободы ; Серия 7 : Защитники прав человеков.</a:t>
            </a:r>
          </a:p>
          <a:p>
            <a:pPr marL="0" indent="0">
              <a:buNone/>
            </a:pP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ХУМРА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Истории о правах человека [Серия 1]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[анимационный фильм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–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Изображение (движущееся, двухмерное) : электронное // HUMRA : культурно-просветительский проект : [сайт] / история Хихус Джа ; картинка Константин Комардин ; концепция: Дмитрий Макаров, Андрей Юров. – Раздел «Образовательное видео». - URL: http://humra.org/ru/animation/edu1 (дата обращения: 24.09.2019).</a:t>
            </a:r>
          </a:p>
          <a:p>
            <a:pPr marL="0" indent="0">
              <a:buNone/>
            </a:pP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Ролик на 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</a:p>
          <a:p>
            <a:pPr marL="0" indent="0">
              <a:buNone/>
            </a:pP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ХУМРА. Истории о правах человека [Серия 1]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[анимационный фильм]. – 14.12.2016. - Изображение (движущееся, двухмерное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электронное // HUMRA —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Animation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канал на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URL: https://www.youtube.com/watch?v=oKNrZ0_nSLA (дата обращения: 24.09.2019).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4966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36904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 с автором книг для детей и юношества, известной российской писательницей Тамарой Крюковой на канале «Россия 24»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[видеосюжет].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27.09.2019. –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Изображение : электронное //  ВГТРК «Псков» : [сайт].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Раздел «Новости».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URL: https://www.gtrkpskov.ru/news-feed/news/518078-intervyu-s-avtorom-knig-dlya-detej-i-yunoshestva-izvestnoj-rossijskoj-pisatelnitsej-tamaroj-kryukovoj-na-kanale-rossiya-24.html (дата обращения: 28.09.2019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Игнатова, О. С какого возраста положены льготы для предпенсионеров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Ольга Игнатова ; подготовили: Константин Бахарев [и др.]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Российская газета : интернет-портал. – 2019. – 18 сент. – URL: https://rg.ru/2019/09/17/s-kakogo-vozrasta-polozheny-lgoty-dlia-predpensionerov.html (дата обращения: 30.09.2019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отдельные законодательные акты Российской Федерации по вопросам назначения и выплаты пенсий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Федеральный закон N 350-ФЗ : принят Государственной Думой 27 сентября 2018 года : одобрен Советом Федерации 3 октября 2018 года // Справочная Правовая Система «КонсультантПлюс». –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доступа: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пользователей локальной сети ЦГБ «ЦБС» г. Пскова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отдельные законодательные акты Российской Федерации по вопросам назначения и выплаты пенсий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Федеральный закон N 350-ФЗ : принят Государственной Думой 27 сентября 2018 года : одобрен Советом Федерации 3 октября 2018 года // Справочная Правовая Система «КонсультантПлюс» : [официальный сайт]. -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://www.consultant.ru/document/cons_doc_LAW_308156/ (дата обращения: 18.09.2019).</a:t>
            </a:r>
          </a:p>
        </p:txBody>
      </p:sp>
    </p:spTree>
    <p:extLst>
      <p:ext uri="{BB962C8B-B14F-4D97-AF65-F5344CB8AC3E}">
        <p14:creationId xmlns:p14="http://schemas.microsoft.com/office/powerpoint/2010/main" val="108468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6912768" cy="5486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96473"/>
              </p:ext>
            </p:extLst>
          </p:nvPr>
        </p:nvGraphicFramePr>
        <p:xfrm>
          <a:off x="467544" y="836712"/>
          <a:ext cx="8316924" cy="248564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158462"/>
                <a:gridCol w="4158462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7.1–2003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29712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Термины</a:t>
                      </a:r>
                      <a:r>
                        <a:rPr lang="ru-RU" sz="2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определения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1194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Только ссылки на терминологические стандарты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терминов с развёрнутыми определениями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1194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Обобщающий термин – «документ»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Обобщающий термин – «ресурс»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4005064"/>
            <a:ext cx="80405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ресурс (ресурс)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искусственно созданный или природный объект, являющийся источником информации в любой форме, в любой знаковой системе, на любом физическом носителе.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912768" cy="50405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67003"/>
              </p:ext>
            </p:extLst>
          </p:nvPr>
        </p:nvGraphicFramePr>
        <p:xfrm>
          <a:off x="827584" y="620688"/>
          <a:ext cx="7512496" cy="617049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756248"/>
                <a:gridCol w="3756248"/>
              </a:tblGrid>
              <a:tr h="42163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ГОСТ 7.1–2003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ГОСТ Р 7.0.100–2018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694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7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Состав библиографического описания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E67C8">
                            <a:lumMod val="75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38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область заглавия и сведений об ответственности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область заглавия и сведений об ответственности</a:t>
                      </a:r>
                    </a:p>
                    <a:p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48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область издания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область издания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56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область специфических сведений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5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специфическая область материала или вида ресурса</a:t>
                      </a:r>
                      <a:endParaRPr lang="ru-RU" sz="15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56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область выходных данных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5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публикации, производства, распространения и т. д.</a:t>
                      </a:r>
                      <a:endParaRPr lang="ru-RU" sz="15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60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область физической характеристики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физической характеристики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5674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область серии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ru-RU" sz="15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серии и многочастного монографического ресурса</a:t>
                      </a:r>
                      <a:endParaRPr lang="ru-RU" sz="15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5674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область примечания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область примечания</a:t>
                      </a:r>
                    </a:p>
                    <a:p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13893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область стандартного номера (или его альтернативы) и условий доступности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ru-RU" sz="15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идентификатора ресурса и условий доступности</a:t>
                      </a:r>
                    </a:p>
                    <a:p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267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вида содержания и средства доступа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39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6912768" cy="5486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801876"/>
              </p:ext>
            </p:extLst>
          </p:nvPr>
        </p:nvGraphicFramePr>
        <p:xfrm>
          <a:off x="467544" y="692696"/>
          <a:ext cx="8316924" cy="280831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158462"/>
                <a:gridCol w="4158462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7.1–2003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29712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Статус элементов описания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465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 описания состоят из  элементов: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обязательные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факультативные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 описания состоят из  элементов: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обязательные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условно-обязательные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факультативные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3861048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набора элементов различают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библиографическое описание (содержит только обязательные элементы);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расширенное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библиографическое описание (содержит обязательные и условно-обязательные элементы);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библиографическое описание (содержит обязательные, условно-обязательные и факультативные элементы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73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1" y="765343"/>
            <a:ext cx="7614567" cy="92333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Каменский, П. П. Труды по истории изобразительного искусства / П. П. Каменский. – Санкт-Петербург : БАН, 2017. – 215 с.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ISBN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978-5-336-00204-1.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3319" y="2513148"/>
            <a:ext cx="7560840" cy="1477328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Каменский, П. П. Труды по истории изобразительного искусства </a:t>
            </a:r>
            <a:r>
              <a:rPr lang="ru-RU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критика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П. П. Каменский ;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составитель, автор вступительной статьи и примечаний Н. С. Беляев ; Библиотека Российской академии наук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Санкт-Петербург : БАН, 2017. – 215 с.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978-5-336-00204-1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4797152"/>
            <a:ext cx="7560840" cy="175432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Каменский, П. П. Труды по истории изобразительного искусства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критика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П. П. Каменский ;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составитель, автор вступительной статьи и примечаний Н. С. Беляев ; Библиотека Российской академии наук.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Санкт-Петербург : БАН, 2017. – 215 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портр.; 21 см. -Библиогр. в подстроч. примеч. - Имен. указ.: с. 206-215. – 300 экз.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978-5-336-00204-1.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Текст : непосредственный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39752" y="285863"/>
            <a:ext cx="451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(обязательные элементы)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86494" y="1983487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Расширенное (обязательные и условно-обязательные элементы)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432" y="4293096"/>
            <a:ext cx="8047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(обязательные, условно-обязательные, факультативные элементы)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32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1844824"/>
            <a:ext cx="7344816" cy="2800767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заглавие / Первые сведения об ответственности.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Сведения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издании (и Дополнительные сведения об издании).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Сведения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масштабе (или Сведения о форме изложения нотного текста для нотных ресурсов, Сведения о нумерации для сериальных изданий).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Первое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публикации : Имя издателя, производителя и/или распространителя, Дата публикации, производства и/или распространения.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Специфическое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обозначение материала и объем.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заглавие серии/подсерии или многочастного монографического ресурса, Международный стандартный номер серии/подсерии или многочастного монографического ресурса ; Номер выпуска серии/подсерии или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многочастного монографического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ресурса).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Примечания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для электронных и депонированных ресурсов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Международный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стандартный номер.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664" y="188640"/>
            <a:ext cx="6048672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ГОСТ Р 7.0.100-2018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Обязательные элементы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002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717988"/>
              </p:ext>
            </p:extLst>
          </p:nvPr>
        </p:nvGraphicFramePr>
        <p:xfrm>
          <a:off x="467544" y="211267"/>
          <a:ext cx="8316924" cy="653010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158462"/>
                <a:gridCol w="4158462"/>
              </a:tblGrid>
              <a:tr h="41750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7.1–2003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1524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Сокращение слов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697354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допускается сокращать любые заглавия в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любой области </a:t>
                      </a:r>
                      <a:r>
                        <a:rPr lang="ru-RU" sz="16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 исключением случаев, когда сокращение имеется в самом источнике информации). </a:t>
                      </a:r>
                    </a:p>
                    <a:p>
                      <a:pPr algn="just"/>
                      <a:r>
                        <a:rPr lang="ru-RU" sz="1600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Исключение составляет аналитическое библиографическое описание</a:t>
                      </a:r>
                      <a:r>
                        <a:rPr lang="ru-RU" sz="16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  данные  в  библиографическом  описании 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могут  быть  представлены  в  полной  форме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endParaRPr lang="ru-RU" sz="10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сокращают</a:t>
                      </a:r>
                      <a:r>
                        <a:rPr lang="ru-RU" sz="16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слова и словосочетания:</a:t>
                      </a:r>
                    </a:p>
                    <a:p>
                      <a:pPr algn="just"/>
                      <a:endParaRPr lang="ru-RU" sz="8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любых заглавиях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приводимых в различных областях описания (кроме тех случаев, когда сокращение имеется в предписанном источнике информации);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области  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вида содержания и средства доступа;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составе сведений, относящихся к заглавию, сведений об ответственности, а также слова, обозначающие тематическое название издателя</a:t>
                      </a:r>
                      <a:r>
                        <a:rPr lang="ru-RU" sz="16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изданий государственной библиографии, баз и банков данных, электронных каталогов национальных библиотек)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63688" y="3428999"/>
            <a:ext cx="2304256" cy="738664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Кн. обозрение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Независимая газ.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Изв. Рос. акад. наук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8064" y="3428999"/>
            <a:ext cx="3096344" cy="738664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Книжное обозрение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Независимая газета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Известия Российской академии наук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4211960" y="3645024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8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635385"/>
              </p:ext>
            </p:extLst>
          </p:nvPr>
        </p:nvGraphicFramePr>
        <p:xfrm>
          <a:off x="467544" y="692695"/>
          <a:ext cx="8316924" cy="439248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158462"/>
                <a:gridCol w="4158462"/>
              </a:tblGrid>
              <a:tr h="44265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7.1–2003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ГОСТ Р 7.0.100–2018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78315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Предписанные источники информации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(для области заглавия и сведений об ответственности)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6667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Титульный</a:t>
                      </a:r>
                      <a:r>
                        <a:rPr lang="ru-RU" sz="1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лист</a:t>
                      </a:r>
                      <a:endParaRPr lang="ru-RU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Финансист : </a:t>
                      </a:r>
                      <a:r>
                        <a:rPr lang="en-US" sz="18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роман</a:t>
                      </a:r>
                      <a:r>
                        <a:rPr lang="en-US" sz="18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ru-RU" sz="1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Теодор Драйзер ; </a:t>
                      </a:r>
                      <a:r>
                        <a:rPr lang="en-US" sz="1800" b="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пер. с англ. М. Волосова</a:t>
                      </a:r>
                      <a:r>
                        <a:rPr lang="en-US" sz="1800" b="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ru-RU" sz="18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Титульный лист (титульная страница и оборот титульного листа)</a:t>
                      </a:r>
                    </a:p>
                    <a:p>
                      <a:pPr algn="l"/>
                      <a:endParaRPr lang="ru-RU" sz="1800" b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скобки для сведений, взятых с оборота титульного листа не ставятся.</a:t>
                      </a:r>
                    </a:p>
                    <a:p>
                      <a:pPr algn="l"/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Финансист : роман / Теодор Драйзер ; перевод с английского М. Волосова</a:t>
                      </a:r>
                    </a:p>
                    <a:p>
                      <a:pPr algn="l"/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31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1883c6b4d243bf5643837b3fc1a88b91de853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5329</TotalTime>
  <Words>3789</Words>
  <Application>Microsoft Office PowerPoint</Application>
  <PresentationFormat>Экран (4:3)</PresentationFormat>
  <Paragraphs>391</Paragraphs>
  <Slides>26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Batang</vt:lpstr>
      <vt:lpstr>Arial</vt:lpstr>
      <vt:lpstr>Calibri</vt:lpstr>
      <vt:lpstr>Times New Roman</vt:lpstr>
      <vt:lpstr>Тема Office</vt:lpstr>
      <vt:lpstr>ГОСТ Р 7.0.100-2018 «Библиографическая запись. Библиографическое описание. Общие требования и правила составления»</vt:lpstr>
      <vt:lpstr>     ГОСТ 7.1-2003                       ГОСТ 7.0.100-2018     межгосударственный                                      национальный РФ                                                                                  (действует с 01.07.2019)</vt:lpstr>
      <vt:lpstr>Изменения</vt:lpstr>
      <vt:lpstr>Изменения</vt:lpstr>
      <vt:lpstr>Изменения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Трехмерный синий</dc:title>
  <dc:creator>obstinate</dc:creator>
  <dc:description>Шаблон презентации с сайта https://presentation-creation.ru/</dc:description>
  <cp:lastModifiedBy>Juri</cp:lastModifiedBy>
  <cp:revision>1068</cp:revision>
  <dcterms:created xsi:type="dcterms:W3CDTF">2018-02-25T09:09:03Z</dcterms:created>
  <dcterms:modified xsi:type="dcterms:W3CDTF">2019-10-23T06:44:17Z</dcterms:modified>
</cp:coreProperties>
</file>