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76" r:id="rId10"/>
    <p:sldId id="264" r:id="rId11"/>
    <p:sldId id="268" r:id="rId12"/>
    <p:sldId id="269" r:id="rId13"/>
    <p:sldId id="277" r:id="rId14"/>
    <p:sldId id="265" r:id="rId15"/>
    <p:sldId id="266" r:id="rId16"/>
    <p:sldId id="267" r:id="rId17"/>
    <p:sldId id="291" r:id="rId18"/>
    <p:sldId id="271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72" r:id="rId33"/>
    <p:sldId id="292" r:id="rId3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7F8E-C268-4813-9039-A786FA230ABD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08CCC-B993-4A4F-9756-3A0BFD119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413B-4DC0-4361-BA9E-2722E15F3081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0934-19F0-42A6-8D2B-3C93A9DBD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A6A6-55B0-49C7-9D93-B18184D92CBE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FE8A-13D5-4FC1-BD2A-FF0DA4242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87AD4-2854-40C2-9F2B-6B73E9EA7678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E829-1DFE-46CF-8FD0-E4F1AC5A3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3FED-BA91-47C7-8DAE-04F3D86F1325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323C-7753-4F67-93FD-65C26760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0B8A-A611-4C2A-8896-C7B118DC9574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013E-2469-4B6C-BFFF-9419B5670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9AE9-4282-45BF-8955-D6CCA2630533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E626-0A21-4A61-9136-1484B10D7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51DF-11E3-4BE8-B207-1005228784B5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EF9E-4DC9-4D71-8C1C-A47CF155C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3814-A570-4294-9B0E-3C7FB95662DB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4CA1-B57C-4674-942E-8347C7813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EC791-CDB7-4D5C-8A40-A16F8171ADF3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83A1-EAD9-4407-ABCB-C6503584D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75D9-AE7A-4823-B873-AE19B0B57ADB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D3B5-AF25-4959-A65B-7BF08CBFB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4BA5-189B-4E1B-8D51-0912A71A11B7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4C74D-25DB-43CC-9E81-F1B7ECEF7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FC782-9E33-4C47-8077-1009659CE776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4EBD-1A9B-49F9-8D22-88024167E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DD55-CEB6-435B-B2BD-0D968F9CBED6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EE80-EF4A-44F3-B2E9-1F4E9ECB7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543F-A799-4A17-9634-174F4FF28637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6ECE-523B-4031-981B-C8397A38F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F2DA-814E-47E8-A66A-3C460FECEE07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60F9-3E26-4F8D-9DAB-C6C118A41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58D6B7-E514-4571-90C4-BE4958D82C09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A1C179-2D83-4685-8611-06F335603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78" r:id="rId11"/>
    <p:sldLayoutId id="2147483667" r:id="rId12"/>
    <p:sldLayoutId id="2147483679" r:id="rId13"/>
    <p:sldLayoutId id="2147483666" r:id="rId14"/>
    <p:sldLayoutId id="2147483665" r:id="rId15"/>
    <p:sldLayoutId id="214748366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orms.gle/f4uz2zGq41jp6kAX7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Library/?__cft__%5b0%5d=AZWTKN2EGd_unAuvsdAWxH0oBsN6H3XhEaehoYXu514RWiQ_EK_K4yH38r92fcIaeZdEMhNQb2jlKR7N78ys1Tl0VWM_16Vwd87cRzycUZli_bkwiUpWRqeqhKYNUpaNM_xyh5vCAhGEdTxRaGNlCknl5TuvKD9k0N-U93QxWxGh9dmDp9GdErjUh-AqhgvBzRQ&amp;__tn__=kC,P-R" TargetMode="External"/><Relationship Id="rId2" Type="http://schemas.openxmlformats.org/officeDocument/2006/relationships/hyperlink" Target="https://www.facebook.com/groups/756852347765488/user/737799145/?__cft__%5b0%5d=AZWTKN2EGd_unAuvsdAWxH0oBsN6H3XhEaehoYXu514RWiQ_EK_K4yH38r92fcIaeZdEMhNQb2jlKR7N78ys1Tl0VWM_16Vwd87cRzycUZli_bkwiUpWRqeqhKYNUpaNM_xyh5vCAhGEdTxRaGNlCknl5TuvKD9k0N-U93QxWxGh9dmDp9GdErjUh-AqhgvBzRQ&amp;__tn__=-%5dC,P-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pages/%D0%A5%D0%B0%D1%81%D0%B0%D0%B2%D1%8E%D1%80%D1%82-%D1%80%D0%B5%D1%81%D0%BF-%D0%94%D0%B0%D0%B3%D0%B5%D1%81%D1%82%D0%B0%D0%BD/108121052549298?__cft__%5b0%5d=AZWTKN2EGd_unAuvsdAWxH0oBsN6H3XhEaehoYXu514RWiQ_EK_K4yH38r92fcIaeZdEMhNQb2jlKR7N78ys1Tl0VWM_16Vwd87cRzycUZli_bkwiUpWRqeqhKYNUpaNM_xyh5vCAhGEdTxRaGNlCknl5TuvKD9k0N-U93QxWxGh9dmDp9GdErjUh-AqhgvBzRQ&amp;__tn__=,P-R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averinka.osk@mail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0700ce28ea6688c3c8b2b2c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109663" y="398463"/>
            <a:ext cx="7305675" cy="1320800"/>
          </a:xfrm>
        </p:spPr>
        <p:txBody>
          <a:bodyPr/>
          <a:lstStyle/>
          <a:p>
            <a:pPr algn="ctr"/>
            <a:r>
              <a:rPr lang="ru-RU" smtClean="0"/>
              <a:t>                </a:t>
            </a:r>
            <a:r>
              <a:rPr lang="ru-RU" sz="4400" smtClean="0"/>
              <a:t>Книготур-2021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050" name="Picture 2" descr="https://vse-v-pohod.ru/wp-content/uploads/2019/05/kbyt5sr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58667" y="1341015"/>
            <a:ext cx="6999316" cy="497932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35" name="Объект 4"/>
          <p:cNvSpPr>
            <a:spLocks noGrp="1"/>
          </p:cNvSpPr>
          <p:nvPr>
            <p:ph sz="half" idx="2"/>
          </p:nvPr>
        </p:nvSpPr>
        <p:spPr>
          <a:xfrm>
            <a:off x="7115175" y="2859088"/>
            <a:ext cx="2722563" cy="29940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E:\Лето 2 июня\па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5400" y="222250"/>
            <a:ext cx="4506913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E:\Лето 2 июня\м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617538"/>
            <a:ext cx="4953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9588" y="5610225"/>
            <a:ext cx="1905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31788" y="-73025"/>
            <a:ext cx="8912225" cy="828675"/>
          </a:xfrm>
        </p:spPr>
        <p:txBody>
          <a:bodyPr/>
          <a:lstStyle/>
          <a:p>
            <a:pPr algn="ctr"/>
            <a:r>
              <a:rPr lang="ru-RU" b="1" smtClean="0"/>
              <a:t>Мастерская океана</a:t>
            </a:r>
          </a:p>
        </p:txBody>
      </p:sp>
      <p:pic>
        <p:nvPicPr>
          <p:cNvPr id="28674" name="Picture 4" descr="E:\Лето 2 июня\Корабль стимпан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475" y="1004888"/>
            <a:ext cx="29654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E:\Лето 2 июня\Кор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3375" y="0"/>
            <a:ext cx="29686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E:\Лето 2 июня\Корсти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88" y="1658938"/>
            <a:ext cx="3413125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613" y="852488"/>
            <a:ext cx="8912225" cy="47434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Кораблик в стиле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стимпанк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Wingdings 3" charset="2"/>
              <a:buAutoNum type="arabicPeriod"/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8678" name="Picture 3" descr="E:\Лето 2 июня\Корабль стимпан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0" y="1865313"/>
            <a:ext cx="356552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31788" y="-73025"/>
            <a:ext cx="89122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/>
            <a:r>
              <a:rPr lang="ru-RU" sz="4000" b="1">
                <a:solidFill>
                  <a:schemeClr val="accent1"/>
                </a:solidFill>
                <a:latin typeface="Trebuchet MS" pitchFamily="34" charset="0"/>
              </a:rPr>
              <a:t>Мастерская океана. Маяк</a:t>
            </a:r>
          </a:p>
        </p:txBody>
      </p:sp>
      <p:pic>
        <p:nvPicPr>
          <p:cNvPr id="29698" name="Picture 3" descr="E:\Лето 2 июня\Мая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9163" y="1731963"/>
            <a:ext cx="349408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0" descr="E:\Лето 2 июня\Книги май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2641600"/>
            <a:ext cx="2714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 descr="E:\Лето 2 июня\Книги маяк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4538" y="3143250"/>
            <a:ext cx="2714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2" descr="E:\Лето 2 июня\Книги маяк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5838" y="341313"/>
            <a:ext cx="2714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3" descr="E:\Лето 2 июня\Книгимай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788" y="684213"/>
            <a:ext cx="1333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0150" y="3408363"/>
            <a:ext cx="2297113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E:\Лето 2 июня\scale_1200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25" y="3430588"/>
            <a:ext cx="2801938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7" descr="E:\Лето 2 июня\scale_1200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8513" y="3308350"/>
            <a:ext cx="4865687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E:\Лето 2 июня\Мая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82550"/>
            <a:ext cx="4583112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E:\Лето 2 июня\scale_1200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0275" y="82550"/>
            <a:ext cx="459898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E:\Лето 2 июня\scale_1200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44038" y="82550"/>
            <a:ext cx="27082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E:\Лето 2 июня\scale_1200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3695700"/>
            <a:ext cx="40211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574800" y="171450"/>
            <a:ext cx="7650163" cy="1397000"/>
          </a:xfrm>
        </p:spPr>
        <p:txBody>
          <a:bodyPr/>
          <a:lstStyle/>
          <a:p>
            <a:pPr algn="ctr"/>
            <a:r>
              <a:rPr lang="ru-RU" smtClean="0"/>
              <a:t>2021 – Год овощей и фруктов </a:t>
            </a:r>
            <a:br>
              <a:rPr lang="ru-RU" smtClean="0"/>
            </a:br>
            <a:endParaRPr lang="ru-RU" smtClean="0"/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198438" y="1017588"/>
            <a:ext cx="10101262" cy="5461000"/>
          </a:xfrm>
        </p:spPr>
        <p:txBody>
          <a:bodyPr/>
          <a:lstStyle/>
          <a:p>
            <a:pPr algn="just"/>
            <a:r>
              <a:rPr lang="ru-RU" sz="2400" smtClean="0">
                <a:solidFill>
                  <a:schemeClr val="tx1"/>
                </a:solidFill>
              </a:rPr>
              <a:t>Овощи и фрукты можно не только есть - о них можно еще и читать!</a:t>
            </a:r>
          </a:p>
        </p:txBody>
      </p:sp>
      <p:pic>
        <p:nvPicPr>
          <p:cNvPr id="31747" name="Picture 3" descr="E:\Лето 2 июня\Жизнь овоще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8388" y="1533525"/>
            <a:ext cx="26209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E:\Лето 2 июня\ка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3900" y="3044825"/>
            <a:ext cx="38481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E:\Лето 2 июня\Овош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0325" y="2006600"/>
            <a:ext cx="5189538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E:\Лето 2 июня\Овощи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1763" y="3579813"/>
            <a:ext cx="2095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Текст 2"/>
          <p:cNvSpPr>
            <a:spLocks noGrp="1"/>
          </p:cNvSpPr>
          <p:nvPr>
            <p:ph type="body" idx="1"/>
          </p:nvPr>
        </p:nvSpPr>
        <p:spPr>
          <a:xfrm>
            <a:off x="1444625" y="455613"/>
            <a:ext cx="8512175" cy="5797550"/>
          </a:xfrm>
        </p:spPr>
        <p:txBody>
          <a:bodyPr/>
          <a:lstStyle/>
          <a:p>
            <a:pPr algn="just"/>
            <a:r>
              <a:rPr lang="ru-RU" sz="4000" b="1" smtClean="0">
                <a:solidFill>
                  <a:schemeClr val="accent1"/>
                </a:solidFill>
              </a:rPr>
              <a:t>Живи, мечтай, путешествуй!</a:t>
            </a:r>
          </a:p>
          <a:p>
            <a:pPr algn="just"/>
            <a:r>
              <a:rPr lang="ru-RU" smtClean="0">
                <a:solidFill>
                  <a:schemeClr val="tx1"/>
                </a:solidFill>
              </a:rPr>
              <a:t>                                                                     </a:t>
            </a:r>
          </a:p>
          <a:p>
            <a:pPr algn="just"/>
            <a:r>
              <a:rPr lang="ru-RU" smtClean="0">
                <a:solidFill>
                  <a:schemeClr val="tx1"/>
                </a:solidFill>
              </a:rPr>
              <a:t> </a:t>
            </a:r>
          </a:p>
          <a:p>
            <a:pPr algn="just"/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32770" name="Picture 2" descr="E:\Лето 2 июня\лого_Живи_Мечтай_Путешествуй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0" y="1612900"/>
            <a:ext cx="5880100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E:\Лето 2 июня\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1775" y="268288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677863" y="371475"/>
            <a:ext cx="8596312" cy="1046163"/>
          </a:xfrm>
        </p:spPr>
        <p:txBody>
          <a:bodyPr/>
          <a:lstStyle/>
          <a:p>
            <a:r>
              <a:rPr lang="ru-RU" b="1" smtClean="0"/>
              <a:t>Вместе под одним небом</a:t>
            </a:r>
            <a:endParaRPr lang="ru-RU" smtClean="0"/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677863" y="1689100"/>
            <a:ext cx="8596312" cy="4659313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Знакомство с историей и культурой народов, которые являются жителями нашей области, и наших соседей по Северо-Западному федеральному округу. </a:t>
            </a:r>
          </a:p>
          <a:p>
            <a:endParaRPr lang="ru-RU" smtClean="0">
              <a:solidFill>
                <a:schemeClr val="tx1"/>
              </a:solidFill>
            </a:endParaRPr>
          </a:p>
          <a:p>
            <a:r>
              <a:rPr lang="ru-RU" smtClean="0">
                <a:solidFill>
                  <a:schemeClr val="tx1"/>
                </a:solidFill>
              </a:rPr>
              <a:t>В издании представлены краткие сведения о разных народах и материалы для литературного путешествия на основе фольклора и авторских сказок. </a:t>
            </a:r>
          </a:p>
          <a:p>
            <a:endParaRPr lang="ru-RU" smtClean="0">
              <a:solidFill>
                <a:schemeClr val="tx1"/>
              </a:solidFill>
            </a:endParaRPr>
          </a:p>
          <a:p>
            <a:r>
              <a:rPr lang="ru-RU" smtClean="0">
                <a:solidFill>
                  <a:schemeClr val="tx1"/>
                </a:solidFill>
              </a:rPr>
              <a:t>Используя содержание издания, можно выстроить программу этнокультурного воспитания для детей 6-12 лет. </a:t>
            </a:r>
          </a:p>
          <a:p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3481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7138" y="642938"/>
            <a:ext cx="48260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E:\Лето 2 июня\Сокровищ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550" y="2779713"/>
            <a:ext cx="5537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Текст 2"/>
          <p:cNvSpPr>
            <a:spLocks noGrp="1"/>
          </p:cNvSpPr>
          <p:nvPr>
            <p:ph type="body" idx="1"/>
          </p:nvPr>
        </p:nvSpPr>
        <p:spPr>
          <a:xfrm>
            <a:off x="71438" y="641350"/>
            <a:ext cx="9151937" cy="2619375"/>
          </a:xfrm>
        </p:spPr>
        <p:txBody>
          <a:bodyPr/>
          <a:lstStyle/>
          <a:p>
            <a:pPr algn="just"/>
            <a:r>
              <a:rPr lang="ru-RU" sz="2400" smtClean="0">
                <a:solidFill>
                  <a:schemeClr val="tx1"/>
                </a:solidFill>
              </a:rPr>
              <a:t>29 июня отмечается День поисков кладов и секретов. Кто и когда придумал такой интересный праздник, неизвестно, но это - дополнительный повод раскрыть интересную тайну, найти давно утерянные сокровища, которые спрятали флибустьеры, или приблизиться к разгадке исчезновения одной из цивилизаций. А где, как не в книгах, спрятаны самые настоящие сокровища?</a:t>
            </a:r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2049463" y="-319088"/>
            <a:ext cx="5637212" cy="957263"/>
          </a:xfrm>
        </p:spPr>
        <p:txBody>
          <a:bodyPr/>
          <a:lstStyle/>
          <a:p>
            <a:pPr algn="just"/>
            <a:r>
              <a:rPr lang="ru-RU" b="1" smtClean="0"/>
              <a:t>День кладов</a:t>
            </a:r>
          </a:p>
        </p:txBody>
      </p:sp>
      <p:sp>
        <p:nvSpPr>
          <p:cNvPr id="35844" name="Текст 2"/>
          <p:cNvSpPr txBox="1">
            <a:spLocks/>
          </p:cNvSpPr>
          <p:nvPr/>
        </p:nvSpPr>
        <p:spPr bwMode="auto">
          <a:xfrm>
            <a:off x="7099300" y="4795838"/>
            <a:ext cx="42481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2000">
                <a:solidFill>
                  <a:srgbClr val="7F7F7F"/>
                </a:solidFill>
                <a:latin typeface="Trebuchet MS" pitchFamily="34" charset="0"/>
              </a:rPr>
              <a:t>                                             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323850" y="-827088"/>
            <a:ext cx="8596313" cy="1825626"/>
          </a:xfrm>
        </p:spPr>
        <p:txBody>
          <a:bodyPr/>
          <a:lstStyle/>
          <a:p>
            <a:r>
              <a:rPr lang="ru-RU" smtClean="0"/>
              <a:t>Литературный календарь</a:t>
            </a:r>
          </a:p>
        </p:txBody>
      </p:sp>
      <p:sp>
        <p:nvSpPr>
          <p:cNvPr id="36866" name="Текст 2"/>
          <p:cNvSpPr>
            <a:spLocks noGrp="1"/>
          </p:cNvSpPr>
          <p:nvPr>
            <p:ph type="body" idx="1"/>
          </p:nvPr>
        </p:nvSpPr>
        <p:spPr>
          <a:xfrm>
            <a:off x="996950" y="1223963"/>
            <a:ext cx="8596313" cy="8604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Единый день писателя–юбиляра (к 130-летию А. Волкова) – 14 июня </a:t>
            </a:r>
          </a:p>
        </p:txBody>
      </p:sp>
      <p:pic>
        <p:nvPicPr>
          <p:cNvPr id="36867" name="Picture 2" descr="E:\Лето 2 июня\Изумру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88" y="1825625"/>
            <a:ext cx="67087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3" y="177800"/>
            <a:ext cx="9053512" cy="7540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/>
              <a:t>Фото-</a:t>
            </a:r>
            <a:r>
              <a:rPr lang="ru-RU" sz="4000" b="1" dirty="0" err="1"/>
              <a:t>челлендж</a:t>
            </a:r>
            <a:r>
              <a:rPr lang="ru-RU" sz="4000" b="1" dirty="0"/>
              <a:t> «В лето книгу я беру»</a:t>
            </a:r>
            <a:endParaRPr lang="ru-RU" sz="4000" dirty="0"/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457200" y="1125538"/>
            <a:ext cx="6096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Дорогой друг! </a:t>
            </a:r>
          </a:p>
          <a:p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Скоро лето, каникулы. Чем займешься? Где будешь - на даче, в деревне, на пляже, в поездке, в поезде, самолете, квартире? Все эти места отлично подходят для чтения книг!</a:t>
            </a:r>
          </a:p>
          <a:p>
            <a:r>
              <a:rPr lang="ru-RU">
                <a:latin typeface="Trebuchet MS" pitchFamily="34" charset="0"/>
              </a:rPr>
              <a:t>Если тебе от 7 до 18 лет, и ты житель Псковской области, участвуй в региональном челлендже «В лето книгу я беру».</a:t>
            </a:r>
          </a:p>
          <a:p>
            <a:r>
              <a:rPr lang="ru-RU">
                <a:latin typeface="Trebuchet MS" pitchFamily="34" charset="0"/>
              </a:rPr>
              <a:t>Челлендж проходит с 1 июня по 15 августа</a:t>
            </a:r>
          </a:p>
          <a:p>
            <a:r>
              <a:rPr lang="ru-RU">
                <a:latin typeface="Trebuchet MS" pitchFamily="34" charset="0"/>
              </a:rPr>
              <a:t>Для участия в челлендже необходимо:</a:t>
            </a:r>
          </a:p>
          <a:p>
            <a:r>
              <a:rPr lang="ru-RU">
                <a:latin typeface="Trebuchet MS" pitchFamily="34" charset="0"/>
              </a:rPr>
              <a:t>1.	Сделать селфи с любимой книгой. </a:t>
            </a:r>
          </a:p>
          <a:p>
            <a:r>
              <a:rPr lang="ru-RU">
                <a:latin typeface="Trebuchet MS" pitchFamily="34" charset="0"/>
              </a:rPr>
              <a:t>2.	Разместить эту авторскую фотографию в группе «Книготур2021» в социальной сети ВКонтакте, обязательно указав фамилию, имя и учебное заведение ее автора. Это необходимое для получения именного сертификата участника фото-челленджа.</a:t>
            </a:r>
          </a:p>
        </p:txBody>
      </p:sp>
      <p:pic>
        <p:nvPicPr>
          <p:cNvPr id="19459" name="Picture 2" descr="E:\Лето 2 июня\Чита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958975"/>
            <a:ext cx="56197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E:\Лето 2 июня\лет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-42863"/>
            <a:ext cx="7221537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E:\Лето 2 июня\лет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188" y="-28575"/>
            <a:ext cx="7112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E:\Лето 2 июня\лето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-42863"/>
            <a:ext cx="7143750" cy="692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E:\Лето 2 июня\лето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-74613"/>
            <a:ext cx="7151688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E:\Лето 2 июня\лето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563" y="-93663"/>
            <a:ext cx="7237412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E:\Лето 2 июня\лето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238" y="-71438"/>
            <a:ext cx="7121525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E:\Лето 2 июня\лето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38" y="-61913"/>
            <a:ext cx="718502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1354138" y="15875"/>
            <a:ext cx="6913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accent1"/>
                </a:solidFill>
                <a:latin typeface="Trebuchet MS" pitchFamily="34" charset="0"/>
              </a:rPr>
              <a:t>«Читай-лагерь в библиотеке»</a:t>
            </a:r>
          </a:p>
        </p:txBody>
      </p:sp>
      <p:pic>
        <p:nvPicPr>
          <p:cNvPr id="45058" name="Picture 6" descr="E:\Лето 2 июня\Читайлаг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243013"/>
            <a:ext cx="383698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7" descr="E:\Лето 2 июня\ш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75" y="646113"/>
            <a:ext cx="4786313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E:\Лето 2 июня\Читайлаг ещ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0"/>
            <a:ext cx="527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3" descr="E:\Лето 2 июня\Читайлаг 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E:\Лето 2 июня\Читл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3" y="0"/>
            <a:ext cx="499745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 descr="E:\Лето 2 июня\Читайла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2038" y="1588"/>
            <a:ext cx="50212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4475" y="119063"/>
            <a:ext cx="11815763" cy="41814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Сетевая межрегиональная акция «Пушкинский экспонат в нашем доме</a:t>
            </a:r>
            <a:r>
              <a:rPr lang="ru-RU" sz="2400" b="1" dirty="0" smtClean="0">
                <a:solidFill>
                  <a:schemeClr val="tx1"/>
                </a:solidFill>
              </a:rPr>
              <a:t>». </a:t>
            </a:r>
            <a:endParaRPr lang="ru-RU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 </a:t>
            </a:r>
            <a:endParaRPr lang="ru-RU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С 26 мая по 6 июня приглашаем всех желающих принять участие в онлайн-акции #СДнемРожденияАлександрСергеевич2021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Тема </a:t>
            </a:r>
            <a:r>
              <a:rPr lang="ru-RU" sz="2400" dirty="0">
                <a:solidFill>
                  <a:schemeClr val="tx1"/>
                </a:solidFill>
              </a:rPr>
              <a:t>акции: «Пушкинский экспонат в нашем доме». 	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Пушкинский </a:t>
            </a:r>
            <a:r>
              <a:rPr lang="ru-RU" sz="2400" dirty="0" smtClean="0">
                <a:solidFill>
                  <a:schemeClr val="tx1"/>
                </a:solidFill>
              </a:rPr>
              <a:t>экспонат - это </a:t>
            </a:r>
            <a:r>
              <a:rPr lang="ru-RU" sz="2400" dirty="0">
                <a:solidFill>
                  <a:schemeClr val="tx1"/>
                </a:solidFill>
              </a:rPr>
              <a:t>уникальное издание произведений поэта, специальный выпуск периодического издания, настольный или настенный сувенир (статуэтка, портрет поэта, пейзаж мемориального места, где бывал А.С. Пушкин), рисунок, календарь, ручка в форме гусиного пера, набор открыток, гравюр, флакон от духов с названием произведения Пушкина и т.д.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Для участия в акции необходимо: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Сделать фото домашнего экспоната, который можно обозначить как «пушкинский».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Написать небольшую информацию о вашем экспонате.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Разместить фото и заметку на своей странице или странице учреждения с </a:t>
            </a:r>
            <a:r>
              <a:rPr lang="ru-RU" sz="2400" dirty="0" err="1">
                <a:solidFill>
                  <a:schemeClr val="tx1"/>
                </a:solidFill>
              </a:rPr>
              <a:t>хэштегами</a:t>
            </a:r>
            <a:r>
              <a:rPr lang="ru-RU" sz="2400" dirty="0">
                <a:solidFill>
                  <a:schemeClr val="tx1"/>
                </a:solidFill>
              </a:rPr>
              <a:t> #СДнемРожденияАлександрСергеевич2021 #</a:t>
            </a:r>
            <a:r>
              <a:rPr lang="ru-RU" sz="2400" dirty="0" err="1">
                <a:solidFill>
                  <a:schemeClr val="tx1"/>
                </a:solidFill>
              </a:rPr>
              <a:t>Каверинка</a:t>
            </a:r>
            <a:r>
              <a:rPr lang="ru-RU" sz="2400" dirty="0">
                <a:solidFill>
                  <a:schemeClr val="tx1"/>
                </a:solidFill>
              </a:rPr>
              <a:t> и заполнить анкету</a:t>
            </a:r>
            <a:r>
              <a:rPr lang="ru-RU" sz="2400" dirty="0"/>
              <a:t> </a:t>
            </a:r>
            <a:r>
              <a:rPr lang="ru-RU" sz="2400" u="sng" dirty="0">
                <a:hlinkClick r:id="rId2"/>
              </a:rPr>
              <a:t>https://forms.gle/f4uz2zGq41jp6kAX7</a:t>
            </a:r>
            <a:r>
              <a:rPr lang="ru-RU" sz="2400" dirty="0"/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E:\Лето 2 июня\С ДР 2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4076700"/>
            <a:ext cx="5716588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1"/>
          <p:cNvSpPr>
            <a:spLocks noChangeArrowheads="1"/>
          </p:cNvSpPr>
          <p:nvPr/>
        </p:nvSpPr>
        <p:spPr bwMode="auto">
          <a:xfrm>
            <a:off x="149225" y="785813"/>
            <a:ext cx="6096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Прочти вслух книгу младшему брату (сестре) или другу.</a:t>
            </a:r>
          </a:p>
          <a:p>
            <a:r>
              <a:rPr lang="ru-RU">
                <a:latin typeface="Trebuchet MS" pitchFamily="34" charset="0"/>
              </a:rPr>
              <a:t>Прочти любимую книгу своего лучшего друга.</a:t>
            </a:r>
          </a:p>
          <a:p>
            <a:r>
              <a:rPr lang="ru-RU">
                <a:latin typeface="Trebuchet MS" pitchFamily="34" charset="0"/>
              </a:rPr>
              <a:t>Прочти первую книгу из новой серии.</a:t>
            </a:r>
          </a:p>
          <a:p>
            <a:r>
              <a:rPr lang="ru-RU">
                <a:latin typeface="Trebuchet MS" pitchFamily="34" charset="0"/>
              </a:rPr>
              <a:t>Прочти комикс.</a:t>
            </a:r>
          </a:p>
          <a:p>
            <a:r>
              <a:rPr lang="ru-RU">
                <a:latin typeface="Trebuchet MS" pitchFamily="34" charset="0"/>
              </a:rPr>
              <a:t>Прочти вслух книгу бабушке, дедушке или другому взрослому.</a:t>
            </a:r>
          </a:p>
          <a:p>
            <a:r>
              <a:rPr lang="ru-RU">
                <a:latin typeface="Trebuchet MS" pitchFamily="34" charset="0"/>
              </a:rPr>
              <a:t>Прочти научно-популярную книгу на тему, в которой ты мало разбираешься.</a:t>
            </a:r>
          </a:p>
          <a:p>
            <a:r>
              <a:rPr lang="ru-RU">
                <a:latin typeface="Trebuchet MS" pitchFamily="34" charset="0"/>
              </a:rPr>
              <a:t>Прочти книгу во доре или в парке.</a:t>
            </a:r>
          </a:p>
          <a:p>
            <a:r>
              <a:rPr lang="ru-RU">
                <a:latin typeface="Trebuchet MS" pitchFamily="34" charset="0"/>
              </a:rPr>
              <a:t>Прочти книгу с одними картинками, без текста.</a:t>
            </a:r>
          </a:p>
          <a:p>
            <a:r>
              <a:rPr lang="ru-RU">
                <a:latin typeface="Trebuchet MS" pitchFamily="34" charset="0"/>
              </a:rPr>
              <a:t>Попроси библиотекаря порекомендовать книгу для чтения.</a:t>
            </a:r>
          </a:p>
          <a:p>
            <a:r>
              <a:rPr lang="ru-RU">
                <a:latin typeface="Trebuchet MS" pitchFamily="34" charset="0"/>
              </a:rPr>
              <a:t>Прочти сборник стихов.</a:t>
            </a:r>
          </a:p>
          <a:p>
            <a:r>
              <a:rPr lang="ru-RU">
                <a:latin typeface="Trebuchet MS" pitchFamily="34" charset="0"/>
              </a:rPr>
              <a:t>Прочти книгу с главной героиней-девочкой.</a:t>
            </a:r>
          </a:p>
          <a:p>
            <a:r>
              <a:rPr lang="ru-RU">
                <a:latin typeface="Trebuchet MS" pitchFamily="34" charset="0"/>
              </a:rPr>
              <a:t>Прочти книгу про того, кто не похож на тебя.</a:t>
            </a:r>
          </a:p>
          <a:p>
            <a:r>
              <a:rPr lang="ru-RU">
                <a:latin typeface="Trebuchet MS" pitchFamily="34" charset="0"/>
              </a:rPr>
              <a:t>Прочти экранизированную книгу и сравни ее с фильмом.</a:t>
            </a:r>
          </a:p>
        </p:txBody>
      </p:sp>
      <p:sp>
        <p:nvSpPr>
          <p:cNvPr id="48130" name="Прямоугольник 2"/>
          <p:cNvSpPr>
            <a:spLocks noChangeArrowheads="1"/>
          </p:cNvSpPr>
          <p:nvPr/>
        </p:nvSpPr>
        <p:spPr bwMode="auto">
          <a:xfrm>
            <a:off x="6096000" y="1320800"/>
            <a:ext cx="6096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Прочти книгу с главным героем-мальчиком.</a:t>
            </a:r>
          </a:p>
          <a:p>
            <a:r>
              <a:rPr lang="ru-RU">
                <a:latin typeface="Trebuchet MS" pitchFamily="34" charset="0"/>
              </a:rPr>
              <a:t>Прочти книгу, написанную зарубежным автором.</a:t>
            </a:r>
          </a:p>
          <a:p>
            <a:r>
              <a:rPr lang="ru-RU">
                <a:latin typeface="Trebuchet MS" pitchFamily="34" charset="0"/>
              </a:rPr>
              <a:t>Перечитай свою самую любимую книгу.</a:t>
            </a:r>
          </a:p>
          <a:p>
            <a:r>
              <a:rPr lang="ru-RU">
                <a:latin typeface="Trebuchet MS" pitchFamily="34" charset="0"/>
              </a:rPr>
              <a:t>Прочти книгу, написанную в незнакомом тебе жанре.</a:t>
            </a:r>
          </a:p>
          <a:p>
            <a:r>
              <a:rPr lang="ru-RU">
                <a:latin typeface="Trebuchet MS" pitchFamily="34" charset="0"/>
              </a:rPr>
              <a:t>Попроси учителя порекомендовать новую книгу, похожую на одну из твоих любимых.</a:t>
            </a:r>
          </a:p>
          <a:p>
            <a:r>
              <a:rPr lang="ru-RU">
                <a:latin typeface="Trebuchet MS" pitchFamily="34" charset="0"/>
              </a:rPr>
              <a:t>Прочти книгу, отмеченную престижной литературной премией.</a:t>
            </a:r>
          </a:p>
          <a:p>
            <a:r>
              <a:rPr lang="ru-RU">
                <a:latin typeface="Trebuchet MS" pitchFamily="34" charset="0"/>
              </a:rPr>
              <a:t>Обменяйся книгами с другом или соседом.</a:t>
            </a:r>
          </a:p>
          <a:p>
            <a:r>
              <a:rPr lang="ru-RU">
                <a:latin typeface="Trebuchet MS" pitchFamily="34" charset="0"/>
              </a:rPr>
              <a:t>Прочти рецепт блюда вслух тому, кто готовит еду.</a:t>
            </a:r>
          </a:p>
          <a:p>
            <a:r>
              <a:rPr lang="ru-RU">
                <a:latin typeface="Trebuchet MS" pitchFamily="34" charset="0"/>
              </a:rPr>
              <a:t>Прочти книгу, изданную более десяти лет назад.</a:t>
            </a:r>
          </a:p>
          <a:p>
            <a:r>
              <a:rPr lang="ru-RU">
                <a:latin typeface="Trebuchet MS" pitchFamily="34" charset="0"/>
              </a:rPr>
              <a:t>Спроси родителей о книгах, любимых ими в детстве, а затем прочти хотя бы одну из них.</a:t>
            </a:r>
          </a:p>
          <a:p>
            <a:r>
              <a:rPr lang="ru-RU">
                <a:latin typeface="Trebuchet MS" pitchFamily="34" charset="0"/>
              </a:rPr>
              <a:t>Расскажи об одной из своих любимых книг родителям и попроси их прочитать ее.</a:t>
            </a:r>
          </a:p>
        </p:txBody>
      </p:sp>
      <p:sp>
        <p:nvSpPr>
          <p:cNvPr id="48131" name="Прямоугольник 3"/>
          <p:cNvSpPr>
            <a:spLocks noChangeArrowheads="1"/>
          </p:cNvSpPr>
          <p:nvPr/>
        </p:nvSpPr>
        <p:spPr bwMode="auto">
          <a:xfrm>
            <a:off x="149225" y="109538"/>
            <a:ext cx="915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1"/>
                </a:solidFill>
                <a:latin typeface="Trebuchet MS" pitchFamily="34" charset="0"/>
              </a:rPr>
              <a:t>24 ЗАДАНИЯ ПОДРОСТКАМ ПО ЧТЕНИЮ НА ЛЕТО 2021</a:t>
            </a:r>
          </a:p>
        </p:txBody>
      </p:sp>
      <p:sp>
        <p:nvSpPr>
          <p:cNvPr id="48132" name="Прямоугольник 4"/>
          <p:cNvSpPr>
            <a:spLocks noChangeArrowheads="1"/>
          </p:cNvSpPr>
          <p:nvPr/>
        </p:nvSpPr>
        <p:spPr bwMode="auto">
          <a:xfrm>
            <a:off x="419100" y="6061075"/>
            <a:ext cx="8616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  <a:hlinkClick r:id="rId2"/>
              </a:rPr>
              <a:t>Эльмир Якубов</a:t>
            </a:r>
            <a:r>
              <a:rPr lang="ru-RU">
                <a:solidFill>
                  <a:schemeClr val="accent1"/>
                </a:solidFill>
                <a:latin typeface="Trebuchet MS" pitchFamily="34" charset="0"/>
              </a:rPr>
              <a:t>.</a:t>
            </a:r>
            <a:r>
              <a:rPr lang="ru-RU">
                <a:latin typeface="Trebuchet MS" pitchFamily="34" charset="0"/>
              </a:rPr>
              <a:t> </a:t>
            </a:r>
            <a:r>
              <a:rPr lang="ru-RU">
                <a:latin typeface="Trebuchet MS" pitchFamily="34" charset="0"/>
                <a:hlinkClick r:id="rId3"/>
              </a:rPr>
              <a:t>Хасавюртовская центральная городская библиотека имени Расула Гамзатова</a:t>
            </a:r>
            <a:r>
              <a:rPr lang="ru-RU">
                <a:solidFill>
                  <a:schemeClr val="accent1"/>
                </a:solidFill>
                <a:latin typeface="Trebuchet MS" pitchFamily="34" charset="0"/>
              </a:rPr>
              <a:t>,</a:t>
            </a:r>
            <a:r>
              <a:rPr lang="ru-RU">
                <a:latin typeface="Trebuchet MS" pitchFamily="34" charset="0"/>
              </a:rPr>
              <a:t> </a:t>
            </a:r>
            <a:r>
              <a:rPr lang="ru-RU" u="sng">
                <a:latin typeface="Trebuchet MS" pitchFamily="34" charset="0"/>
                <a:hlinkClick r:id="rId4"/>
              </a:rPr>
              <a:t>Дагестан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375" y="903288"/>
            <a:ext cx="8018463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/>
                </a:solidFill>
                <a:latin typeface="+mn-lt"/>
                <a:cs typeface="+mn-cs"/>
              </a:rPr>
              <a:t>Летнее чтение - какое оно?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+mn-lt"/>
                <a:cs typeface="+mn-cs"/>
              </a:rPr>
              <a:t>Летнее </a:t>
            </a:r>
            <a:r>
              <a:rPr lang="ru-RU" sz="2800" dirty="0">
                <a:latin typeface="+mn-lt"/>
                <a:cs typeface="+mn-cs"/>
              </a:rPr>
              <a:t>чтение — это книги, пропитанные светом, солнцем, эмоциями, </a:t>
            </a:r>
            <a:r>
              <a:rPr lang="ru-RU" sz="2800" dirty="0">
                <a:latin typeface="+mn-lt"/>
                <a:cs typeface="+mn-cs"/>
              </a:rPr>
              <a:t>позитивом.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+mn-lt"/>
                <a:cs typeface="+mn-cs"/>
              </a:rPr>
              <a:t>Летнее </a:t>
            </a:r>
            <a:r>
              <a:rPr lang="ru-RU" sz="2800" dirty="0">
                <a:latin typeface="+mn-lt"/>
                <a:cs typeface="+mn-cs"/>
              </a:rPr>
              <a:t>чтение </a:t>
            </a:r>
            <a:r>
              <a:rPr lang="ru-RU" sz="2800" dirty="0">
                <a:latin typeface="+mn-lt"/>
                <a:cs typeface="+mn-cs"/>
              </a:rPr>
              <a:t>— это интересные истории, путешествия </a:t>
            </a:r>
            <a:r>
              <a:rPr lang="ru-RU" sz="2800" dirty="0">
                <a:latin typeface="+mn-lt"/>
                <a:cs typeface="+mn-cs"/>
              </a:rPr>
              <a:t>и приключения. Это каникулы, отдых, </a:t>
            </a:r>
            <a:r>
              <a:rPr lang="ru-RU" sz="2800" dirty="0">
                <a:latin typeface="+mn-lt"/>
                <a:cs typeface="+mn-cs"/>
              </a:rPr>
              <a:t>беззаботность.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+mn-lt"/>
                <a:cs typeface="+mn-cs"/>
              </a:rPr>
              <a:t>Летнее </a:t>
            </a:r>
            <a:r>
              <a:rPr lang="ru-RU" sz="2800" dirty="0">
                <a:latin typeface="+mn-lt"/>
                <a:cs typeface="+mn-cs"/>
              </a:rPr>
              <a:t>чтение — это книги, которые читаются на </a:t>
            </a:r>
            <a:r>
              <a:rPr lang="ru-RU" sz="2800">
                <a:latin typeface="+mn-lt"/>
                <a:cs typeface="+mn-cs"/>
              </a:rPr>
              <a:t>одном </a:t>
            </a:r>
            <a:r>
              <a:rPr lang="ru-RU" sz="2800">
                <a:latin typeface="+mn-lt"/>
                <a:cs typeface="+mn-cs"/>
              </a:rPr>
              <a:t>дыхании.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99736" y="1369335"/>
            <a:ext cx="5011948" cy="494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178" name="Заголовок 3"/>
          <p:cNvSpPr>
            <a:spLocks noGrp="1"/>
          </p:cNvSpPr>
          <p:nvPr>
            <p:ph type="title"/>
          </p:nvPr>
        </p:nvSpPr>
        <p:spPr>
          <a:xfrm>
            <a:off x="2070100" y="333375"/>
            <a:ext cx="8596313" cy="1320800"/>
          </a:xfrm>
        </p:spPr>
        <p:txBody>
          <a:bodyPr/>
          <a:lstStyle/>
          <a:p>
            <a:r>
              <a:rPr lang="ru-RU" sz="4400" b="1" smtClean="0"/>
              <a:t>Здравствуй, лето!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375" y="941388"/>
            <a:ext cx="10842625" cy="457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/>
                </a:solidFill>
                <a:latin typeface="+mn-lt"/>
                <a:cs typeface="+mn-cs"/>
              </a:rPr>
              <a:t>При подготовке презентации использованы материалы:</a:t>
            </a:r>
            <a:r>
              <a:rPr lang="ru-RU" dirty="0">
                <a:latin typeface="+mn-lt"/>
                <a:cs typeface="+mn-cs"/>
              </a:rPr>
              <a:t> 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+mn-lt"/>
                <a:cs typeface="+mn-cs"/>
              </a:rPr>
              <a:t>Летнее чтение. </a:t>
            </a:r>
            <a:r>
              <a:rPr lang="ru-RU" sz="2800" dirty="0">
                <a:latin typeface="+mn-lt"/>
                <a:cs typeface="+mn-cs"/>
              </a:rPr>
              <a:t>По страницам журнала «Школьная библиотека: сегодня и завтра» -  Т.Ю. </a:t>
            </a:r>
            <a:r>
              <a:rPr lang="ru-RU" sz="2800" dirty="0" err="1">
                <a:latin typeface="+mn-lt"/>
                <a:cs typeface="+mn-cs"/>
              </a:rPr>
              <a:t>Дрыжова</a:t>
            </a:r>
            <a:r>
              <a:rPr lang="ru-RU" sz="2800" dirty="0">
                <a:latin typeface="+mn-lt"/>
                <a:cs typeface="+mn-cs"/>
              </a:rPr>
              <a:t>, гл. редактор </a:t>
            </a:r>
            <a:r>
              <a:rPr lang="ru-RU" sz="2800" dirty="0">
                <a:latin typeface="+mn-lt"/>
                <a:cs typeface="+mn-cs"/>
              </a:rPr>
              <a:t>журнала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ru-RU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+mn-lt"/>
                <a:cs typeface="+mn-cs"/>
              </a:rPr>
              <a:t>ДЕТСКИЕ ПИСАТЕЛИ – ЮБИЛЯРЫ, 2021 – Л.Н. </a:t>
            </a:r>
            <a:r>
              <a:rPr lang="ru-RU" sz="2800" dirty="0" err="1">
                <a:latin typeface="+mn-lt"/>
                <a:cs typeface="+mn-cs"/>
              </a:rPr>
              <a:t>Гарганчук</a:t>
            </a:r>
            <a:r>
              <a:rPr lang="ru-RU" sz="2800" dirty="0">
                <a:latin typeface="+mn-lt"/>
                <a:cs typeface="+mn-cs"/>
              </a:rPr>
              <a:t>, ЦГБ </a:t>
            </a:r>
            <a:r>
              <a:rPr lang="ru-RU" sz="2800" dirty="0">
                <a:latin typeface="+mn-lt"/>
                <a:cs typeface="+mn-cs"/>
              </a:rPr>
              <a:t>имени М.В</a:t>
            </a:r>
            <a:r>
              <a:rPr lang="ru-RU" sz="2800" dirty="0">
                <a:latin typeface="+mn-lt"/>
                <a:cs typeface="+mn-cs"/>
              </a:rPr>
              <a:t>. Ломоносова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475" y="112713"/>
            <a:ext cx="6092825" cy="65119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b="1" dirty="0">
                <a:solidFill>
                  <a:schemeClr val="accent1"/>
                </a:solidFill>
              </a:rPr>
              <a:t>Региональный Онлайн-фестиваль детских и семейных изобретений «Подумали и придумали!»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dirty="0">
                <a:solidFill>
                  <a:schemeClr val="tx1"/>
                </a:solidFill>
              </a:rPr>
              <a:t>Друзья! Вы любите что-то придумывать, ставить эксперименты, изобретать? Тогда вступайте в ряды выдумщиков-изобретателей полезных и интересных вещиц! Вас очень ждут на онлайн-фестивале «Подумали и придумали!».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dirty="0">
                <a:solidFill>
                  <a:schemeClr val="tx1"/>
                </a:solidFill>
              </a:rPr>
              <a:t>Сделали, например, подставку под учебник или способ защитить от песка и влаги ключи/телефон/ деньги, если вы на пляже – расскажите всем! Может быть, </a:t>
            </a:r>
            <a:r>
              <a:rPr lang="ru-RU" sz="1800" dirty="0" smtClean="0">
                <a:solidFill>
                  <a:schemeClr val="tx1"/>
                </a:solidFill>
              </a:rPr>
              <a:t>изготовили </a:t>
            </a:r>
            <a:r>
              <a:rPr lang="ru-RU" sz="1800" dirty="0">
                <a:solidFill>
                  <a:schemeClr val="tx1"/>
                </a:solidFill>
              </a:rPr>
              <a:t>своими руками настольную игру – поделитесь идеей! Ставите опыты, способны показать фокус для развлечения гостей на дне рождения – ух, как интересно! Принимаем также поделки из картона, бумаги, пластилина – но только технического характера, чтоб были все детали (окна, двери, колеса + водитель/космонавт и т.п.) и чтоб ваша машина/ракета/что-то другое могли двигаться/перемещаться (пусть и при помощи рук).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E:\Лето 2 июня\Изобр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0" y="1273175"/>
            <a:ext cx="57531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76213" y="128588"/>
            <a:ext cx="8577262" cy="1062037"/>
          </a:xfrm>
        </p:spPr>
        <p:txBody>
          <a:bodyPr/>
          <a:lstStyle/>
          <a:p>
            <a:pPr algn="just"/>
            <a:r>
              <a:rPr lang="ru-RU" sz="2800" smtClean="0"/>
              <a:t>Конкурс «Литературная карта Псковщины в комиксах»</a:t>
            </a:r>
          </a:p>
        </p:txBody>
      </p:sp>
      <p:pic>
        <p:nvPicPr>
          <p:cNvPr id="22530" name="Picture 2" descr="E:\Лето 2 июня\Комик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0950" y="0"/>
            <a:ext cx="332105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1763" y="1166813"/>
            <a:ext cx="9223375" cy="5476875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посвящён осмыслению и воплощению творческой молодёжью литературного наследия Псковского края в формате рисованных историй (комиксов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Возраст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участников от 10 до 35 лет.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номинации «Прогулки, чтенье, сон глубокий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конкурсанты должны нарисовать реальные и вымышленные истории об эпизодах из жизни известных литераторов,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произошедших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Псковском регионе.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Номинация «Достойны ль мы своих наследий» потребует от участников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адаптации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фрагментов или целых литературно-художественных произведений отечественной литературы авторов, чья жизнь и творчество связаны с Псковским краем.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третьей номинации «Преданья старины глубокой» участники смогут максимально проявить свои таланты: нужно нарисовать местные истории, легшие в основу литературно-художественных произведений.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Прием работ: с 10 апреля до 30 сентября 2021 года включительно. Имена победителей станут известны в октябре в рамках мероприятий «Недели литературных комиксов» в библиотеке.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Работы принимаются на электронную почту: 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kaverinka.osk@mail.ru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с пометкой «Конкурс комиксов». Принимаются индивидуальные и коллективные работы.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</a:t>
            </a:r>
            <a:br>
              <a:rPr lang="ru-RU" smtClean="0"/>
            </a:br>
            <a:endParaRPr lang="ru-RU" smtClean="0"/>
          </a:p>
        </p:txBody>
      </p:sp>
      <p:pic>
        <p:nvPicPr>
          <p:cNvPr id="23554" name="Picture 2" descr="E:\Лето 2 июня\Символы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7888" y="3455988"/>
            <a:ext cx="6234112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1450" y="141288"/>
            <a:ext cx="9169400" cy="4351337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chemeClr val="accent1"/>
                </a:solidFill>
              </a:rPr>
              <a:t>Всероссийский конкурс «Символы России. Космические достижения»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рамках 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конкурса «Символы России. Космические достижения»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участникам предлагается придумать 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вопросы о космических достижениях СССР и современной России.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лучшим вопросам, определенным в результате конкурса, в ноябре 2021 года в единый день во всех регионах страны пройдет 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Всероссийская олимпиада «Символы России. Космические достижения».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Приём конкурсных вопросов – с 12 апреля по 28 сентября 2021 г.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конкурсе могут принять участие дети и подростки двух возрастных категорий – от 10 до 12 лет и от 13 до 16 лет.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участия в конкурсе необходимо заполнить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заявку 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://forms.yandex.ru/u/60700ce28ea6688c3c8b2b2c/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6700" y="652463"/>
            <a:ext cx="9912350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Книги и каникулы: теплые рассказы о солнечных днях </a:t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Список </a:t>
            </a:r>
            <a:r>
              <a:rPr lang="ru-RU" b="1" dirty="0"/>
              <a:t>лучших детских книг о каникулах. Что читать ребенку летом: дача, море, приключения и путешествия</a:t>
            </a:r>
            <a:br>
              <a:rPr lang="ru-RU" b="1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https://www.labirint.ru/child-now/letnie-kanikuly/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 flipH="1">
            <a:off x="12147550" y="411163"/>
            <a:ext cx="46038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63" y="393700"/>
            <a:ext cx="7342187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Как прекрасен этот мир, посмотри!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11150" y="1352550"/>
            <a:ext cx="8193088" cy="48006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 «Секретные материалы о растениях».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Условия участия: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Прочитать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лето не менее 5 книг о растениях, цветах, деревьях и т.п.;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Сделать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мини-книжку «Моё любимое растение» с ботаническим описанием, рисунками, фотографиями, пословицами, стихами и т.д.;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Составить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рецепт лекарственного травяного чая;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Придумать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сделать что-то интересное по теме программы.</a:t>
            </a:r>
          </a:p>
        </p:txBody>
      </p:sp>
      <p:pic>
        <p:nvPicPr>
          <p:cNvPr id="25603" name="Picture 2" descr="E:\Лето 2 июня\Лето на памя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8988" y="846138"/>
            <a:ext cx="3698875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>
          <a:xfrm>
            <a:off x="153988" y="-293688"/>
            <a:ext cx="9034462" cy="1103313"/>
          </a:xfrm>
        </p:spPr>
        <p:txBody>
          <a:bodyPr/>
          <a:lstStyle/>
          <a:p>
            <a:pPr algn="just"/>
            <a:r>
              <a:rPr lang="ru-RU" sz="3200" b="1" smtClean="0"/>
              <a:t>Десятилетие наук об океане (2021-2030 гг.)</a:t>
            </a:r>
            <a:endParaRPr lang="ru-RU" sz="3200" smtClean="0">
              <a:solidFill>
                <a:schemeClr val="tx1"/>
              </a:solidFill>
            </a:endParaRPr>
          </a:p>
        </p:txBody>
      </p:sp>
      <p:sp>
        <p:nvSpPr>
          <p:cNvPr id="26626" name="Текст 3"/>
          <p:cNvSpPr>
            <a:spLocks noGrp="1"/>
          </p:cNvSpPr>
          <p:nvPr>
            <p:ph type="body" idx="1"/>
          </p:nvPr>
        </p:nvSpPr>
        <p:spPr>
          <a:xfrm>
            <a:off x="6346825" y="-812800"/>
            <a:ext cx="3368675" cy="5832475"/>
          </a:xfrm>
        </p:spPr>
        <p:txBody>
          <a:bodyPr/>
          <a:lstStyle/>
          <a:p>
            <a:r>
              <a:rPr lang="ru-RU" sz="2000" smtClean="0">
                <a:solidFill>
                  <a:srgbClr val="404040"/>
                </a:solidFill>
              </a:rPr>
              <a:t>Это – водные пустыни,</a:t>
            </a:r>
          </a:p>
          <a:p>
            <a:r>
              <a:rPr lang="ru-RU" sz="2000" smtClean="0">
                <a:solidFill>
                  <a:srgbClr val="404040"/>
                </a:solidFill>
              </a:rPr>
              <a:t>Волны как барханы.</a:t>
            </a:r>
          </a:p>
          <a:p>
            <a:r>
              <a:rPr lang="ru-RU" sz="2000" smtClean="0">
                <a:solidFill>
                  <a:srgbClr val="404040"/>
                </a:solidFill>
              </a:rPr>
              <a:t>Состоит он из морей…</a:t>
            </a:r>
          </a:p>
          <a:p>
            <a:r>
              <a:rPr lang="ru-RU" sz="2000" smtClean="0">
                <a:solidFill>
                  <a:srgbClr val="404040"/>
                </a:solidFill>
              </a:rPr>
              <a:t>Ну давай, ответь скорей!</a:t>
            </a:r>
          </a:p>
          <a:p>
            <a:r>
              <a:rPr lang="ru-RU" sz="2000" smtClean="0">
                <a:solidFill>
                  <a:srgbClr val="404040"/>
                </a:solidFill>
              </a:rPr>
              <a:t>Это – не воды стакан,</a:t>
            </a:r>
          </a:p>
          <a:p>
            <a:r>
              <a:rPr lang="ru-RU" sz="2000" smtClean="0">
                <a:solidFill>
                  <a:srgbClr val="404040"/>
                </a:solidFill>
              </a:rPr>
              <a:t>А огромный…</a:t>
            </a:r>
          </a:p>
        </p:txBody>
      </p:sp>
      <p:pic>
        <p:nvPicPr>
          <p:cNvPr id="26627" name="Picture 2" descr="E:\Лето 2 июня\День океа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730250"/>
            <a:ext cx="57912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E:\Лето 2 июня\Океан сокровищ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375" y="3513138"/>
            <a:ext cx="436245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869</TotalTime>
  <Words>1065</Words>
  <Application>Microsoft Office PowerPoint</Application>
  <PresentationFormat>Произвольный</PresentationFormat>
  <Paragraphs>114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Trebuchet MS</vt:lpstr>
      <vt:lpstr>Arial</vt:lpstr>
      <vt:lpstr>Wingdings 3</vt:lpstr>
      <vt:lpstr>Calibri</vt:lpstr>
      <vt:lpstr>Wingdings</vt:lpstr>
      <vt:lpstr>Аспект</vt:lpstr>
      <vt:lpstr>Аспект</vt:lpstr>
      <vt:lpstr>Аспект</vt:lpstr>
      <vt:lpstr>Аспект</vt:lpstr>
      <vt:lpstr>                Книготур-2021 </vt:lpstr>
      <vt:lpstr>Фото-челлендж «В лето книгу я беру»</vt:lpstr>
      <vt:lpstr>Слайд 3</vt:lpstr>
      <vt:lpstr>Слайд 4</vt:lpstr>
      <vt:lpstr>Конкурс «Литературная карта Псковщины в комиксах»</vt:lpstr>
      <vt:lpstr>            </vt:lpstr>
      <vt:lpstr>Книги и каникулы: теплые рассказы о солнечных днях   Список лучших детских книг о каникулах. Что читать ребенку летом: дача, море, приключения и путешествия   https://www.labirint.ru/child-now/letnie-kanikuly/ </vt:lpstr>
      <vt:lpstr>Как прекрасен этот мир, посмотри!</vt:lpstr>
      <vt:lpstr>Десятилетие наук об океане (2021-2030 гг.)</vt:lpstr>
      <vt:lpstr>Слайд 10</vt:lpstr>
      <vt:lpstr>Мастерская океана</vt:lpstr>
      <vt:lpstr>Слайд 12</vt:lpstr>
      <vt:lpstr>Слайд 13</vt:lpstr>
      <vt:lpstr>2021 – Год овощей и фруктов  </vt:lpstr>
      <vt:lpstr>Слайд 15</vt:lpstr>
      <vt:lpstr>Слайд 16</vt:lpstr>
      <vt:lpstr>Вместе под одним небом</vt:lpstr>
      <vt:lpstr>День кладов</vt:lpstr>
      <vt:lpstr>Литературный календарь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Здравствуй, лето!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ЖивиМечтайПутешествуй!</dc:title>
  <dc:creator>User</dc:creator>
  <cp:lastModifiedBy>Julia</cp:lastModifiedBy>
  <cp:revision>85</cp:revision>
  <dcterms:created xsi:type="dcterms:W3CDTF">2019-12-10T07:14:46Z</dcterms:created>
  <dcterms:modified xsi:type="dcterms:W3CDTF">2021-06-02T07:22:06Z</dcterms:modified>
</cp:coreProperties>
</file>