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9" r:id="rId4"/>
    <p:sldId id="278" r:id="rId5"/>
    <p:sldId id="263" r:id="rId6"/>
    <p:sldId id="261" r:id="rId7"/>
    <p:sldId id="269" r:id="rId8"/>
    <p:sldId id="265" r:id="rId9"/>
    <p:sldId id="276" r:id="rId10"/>
    <p:sldId id="260" r:id="rId11"/>
    <p:sldId id="272" r:id="rId12"/>
    <p:sldId id="266" r:id="rId13"/>
    <p:sldId id="267" r:id="rId14"/>
    <p:sldId id="268" r:id="rId15"/>
    <p:sldId id="279" r:id="rId16"/>
    <p:sldId id="280" r:id="rId17"/>
    <p:sldId id="281" r:id="rId18"/>
    <p:sldId id="282" r:id="rId19"/>
    <p:sldId id="274" r:id="rId20"/>
    <p:sldId id="283" r:id="rId21"/>
    <p:sldId id="264" r:id="rId22"/>
    <p:sldId id="277" r:id="rId23"/>
    <p:sldId id="262" r:id="rId24"/>
    <p:sldId id="284" r:id="rId25"/>
    <p:sldId id="285" r:id="rId26"/>
    <p:sldId id="286" r:id="rId27"/>
    <p:sldId id="271" r:id="rId28"/>
    <p:sldId id="270" r:id="rId29"/>
    <p:sldId id="273" r:id="rId30"/>
    <p:sldId id="275" r:id="rId31"/>
    <p:sldId id="287" r:id="rId3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343" autoAdjust="0"/>
  </p:normalViewPr>
  <p:slideViewPr>
    <p:cSldViewPr snapToGrid="0">
      <p:cViewPr varScale="1">
        <p:scale>
          <a:sx n="115" d="100"/>
          <a:sy n="115" d="100"/>
        </p:scale>
        <p:origin x="-41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92621E-7776-49C1-8B8D-50DCC68B6772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B0C43D-69EF-433D-B28C-47A93D899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F948EB-079A-44A8-81B1-6A02C6B0537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305D7-48A2-4892-91A9-D4094D3E8724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A2621-CDE3-48E5-A7F5-C11538E5C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13E6-CA66-4E79-999F-6011DC41F8A4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A2EEE-4085-4345-9826-42DEBCBAD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4D450-A4C3-48BC-A5D9-8EE887693323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C16D4-FF41-497B-A7D1-75B7D49A8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39809-584A-4611-8153-834411C195C0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F1CB6-B044-4C8B-91FF-11009F435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8B602-97D6-4C59-90AA-94F63958E6C1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87A17-2B9C-4B6F-9925-9D1E0FAD1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D55A9-91C9-44F1-A292-E74BDEE5887C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052A6-99FB-4C15-956E-CC54A549F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FF08-D436-4396-85AF-C210AD1ACA87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E7C50-832A-448D-825F-EC8C5D752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20C8-2347-4536-9FB3-E854132199DD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08C76-804A-41D5-B88F-76489D4A1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03816-DB8E-4D43-BCDF-3741F4CF07C5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D6F12-B688-4D19-B8DA-2183B2CD9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C13B0-D685-454E-AA5F-143E884E67B7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52F8-722F-4786-B0F4-66186D80B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056AA-2066-46E5-968F-DB87F48CBE13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37112-E6E2-474F-9FAE-FF754660F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C611C-960D-4B87-B073-E92BB9BBB189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BD689-A88B-4E1A-A953-314A71C2C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645E6-BE50-423A-8961-69968D7A1AED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1C2A3-2C2A-4CD6-9ACF-A6B3894C3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634DC-A09D-4028-8527-2FC370399F81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CC367-6651-405A-A838-6D05A9EF4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747E-3662-4072-8758-A57748002120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B1FE0-3E1E-43C6-A0B5-7CD9E3E6D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40569-63AA-494E-9309-0FE4E1F94441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0E88F-15D8-4EE6-8933-7A0D3AF88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C7C24-23E0-4509-8D8F-EC7BA6A6FA7B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39F83-D3E7-4BC6-84AC-69D346AD8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5D61A2-A95A-406A-9C46-216C31586706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E8B6A1-BA8D-42E0-B21F-F5A630B15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78" r:id="rId12"/>
    <p:sldLayoutId id="2147483666" r:id="rId13"/>
    <p:sldLayoutId id="2147483679" r:id="rId14"/>
    <p:sldLayoutId id="2147483680" r:id="rId15"/>
    <p:sldLayoutId id="2147483665" r:id="rId16"/>
    <p:sldLayoutId id="2147483664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80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nationalelibrar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sl.ru/ru/2professionals/proekt-neb/spiski-ocifrovk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3"/>
          <p:cNvSpPr>
            <a:spLocks noChangeArrowheads="1"/>
          </p:cNvSpPr>
          <p:nvPr/>
        </p:nvSpPr>
        <p:spPr bwMode="auto">
          <a:xfrm>
            <a:off x="506413" y="1377950"/>
            <a:ext cx="10117137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/>
              <a:t>НАЦИОНАЛЬНАЯ ЭЛЕКТРОННАЯ БИБЛИОТЕКА</a:t>
            </a:r>
          </a:p>
          <a:p>
            <a:pPr algn="ctr"/>
            <a:r>
              <a:rPr lang="ru-RU" sz="5400" b="1"/>
              <a:t> </a:t>
            </a:r>
            <a:r>
              <a:rPr lang="ru-RU" sz="3000" b="1"/>
              <a:t>– НОВЫЙ ФОРМАТ БИБЛИОТЕЧНО-ИНФОРМАЦИОННОГО ОБСЛУЖИВАНИЯ ПОЛЬЗОВАТЕЛЕЙ: МАСТЕР- КЛАСС</a:t>
            </a:r>
          </a:p>
        </p:txBody>
      </p:sp>
      <p:pic>
        <p:nvPicPr>
          <p:cNvPr id="20482" name="Picture 2" descr="Картинки по запросу &quot;НЭБ иконка&quot;"/>
          <p:cNvPicPr>
            <a:picLocks noChangeAspect="1" noChangeArrowheads="1"/>
          </p:cNvPicPr>
          <p:nvPr/>
        </p:nvPicPr>
        <p:blipFill>
          <a:blip r:embed="rId2"/>
          <a:srcRect l="5043" t="18643" r="60779" b="26511"/>
          <a:stretch>
            <a:fillRect/>
          </a:stretch>
        </p:blipFill>
        <p:spPr bwMode="auto">
          <a:xfrm>
            <a:off x="9701213" y="263525"/>
            <a:ext cx="2166937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506413" y="263525"/>
            <a:ext cx="6919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Центральная районная библиотека </a:t>
            </a:r>
          </a:p>
          <a:p>
            <a:r>
              <a:rPr lang="ru-RU">
                <a:latin typeface="Century Gothic" pitchFamily="34" charset="0"/>
              </a:rPr>
              <a:t>МБУК Невельского района «Культура и досуг»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4"/>
          <p:cNvSpPr>
            <a:spLocks noChangeArrowheads="1"/>
          </p:cNvSpPr>
          <p:nvPr/>
        </p:nvSpPr>
        <p:spPr bwMode="auto">
          <a:xfrm>
            <a:off x="1843088" y="249238"/>
            <a:ext cx="81883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500" b="1">
                <a:latin typeface="Century Gothic" pitchFamily="34" charset="0"/>
              </a:rPr>
              <a:t>Для того, чтобы пользоваться НЭБ, необходимо подключение к сети Интернет и установка приложения для просмотра изданий, охраняемых авторским правом, программа приложения можно скачать в разделе Программное обеспечение внизу страницы.</a:t>
            </a:r>
          </a:p>
        </p:txBody>
      </p:sp>
      <p:pic>
        <p:nvPicPr>
          <p:cNvPr id="30722" name="Рисунок 5"/>
          <p:cNvPicPr>
            <a:picLocks noChangeAspect="1"/>
          </p:cNvPicPr>
          <p:nvPr/>
        </p:nvPicPr>
        <p:blipFill>
          <a:blip r:embed="rId2"/>
          <a:srcRect l="954" t="5469" r="1273" b="4190"/>
          <a:stretch>
            <a:fillRect/>
          </a:stretch>
        </p:blipFill>
        <p:spPr bwMode="auto">
          <a:xfrm>
            <a:off x="1243013" y="2930525"/>
            <a:ext cx="5119687" cy="3652838"/>
          </a:xfrm>
          <a:prstGeom prst="rect">
            <a:avLst/>
          </a:prstGeom>
          <a:noFill/>
          <a:ln w="41275">
            <a:solidFill>
              <a:srgbClr val="0A3085"/>
            </a:solidFill>
            <a:miter lim="800000"/>
            <a:headEnd/>
            <a:tailEnd/>
          </a:ln>
        </p:spPr>
      </p:pic>
      <p:pic>
        <p:nvPicPr>
          <p:cNvPr id="3072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1063" y="5319713"/>
            <a:ext cx="62071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7"/>
          <p:cNvPicPr>
            <a:picLocks noChangeAspect="1"/>
          </p:cNvPicPr>
          <p:nvPr/>
        </p:nvPicPr>
        <p:blipFill>
          <a:blip r:embed="rId4"/>
          <a:srcRect l="71616" t="33997" r="25819" b="60985"/>
          <a:stretch>
            <a:fillRect/>
          </a:stretch>
        </p:blipFill>
        <p:spPr bwMode="auto">
          <a:xfrm>
            <a:off x="8789988" y="2930525"/>
            <a:ext cx="8667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8"/>
          <p:cNvPicPr>
            <a:picLocks noChangeAspect="1"/>
          </p:cNvPicPr>
          <p:nvPr/>
        </p:nvPicPr>
        <p:blipFill>
          <a:blip r:embed="rId5"/>
          <a:srcRect l="49786" t="54257" r="25935" b="21501"/>
          <a:stretch>
            <a:fillRect/>
          </a:stretch>
        </p:blipFill>
        <p:spPr bwMode="auto">
          <a:xfrm>
            <a:off x="7805738" y="4167188"/>
            <a:ext cx="31591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3"/>
          <p:cNvPicPr>
            <a:picLocks noChangeAspect="1"/>
          </p:cNvPicPr>
          <p:nvPr/>
        </p:nvPicPr>
        <p:blipFill>
          <a:blip r:embed="rId2"/>
          <a:srcRect l="40504" t="31500" r="16089" b="13438"/>
          <a:stretch>
            <a:fillRect/>
          </a:stretch>
        </p:blipFill>
        <p:spPr bwMode="auto">
          <a:xfrm>
            <a:off x="1371600" y="187325"/>
            <a:ext cx="9072563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125413"/>
            <a:ext cx="62388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"/>
          <p:cNvPicPr>
            <a:picLocks noChangeAspect="1"/>
          </p:cNvPicPr>
          <p:nvPr/>
        </p:nvPicPr>
        <p:blipFill>
          <a:blip r:embed="rId4"/>
          <a:srcRect l="41010" t="39285" r="37907" b="48201"/>
          <a:stretch>
            <a:fillRect/>
          </a:stretch>
        </p:blipFill>
        <p:spPr bwMode="auto">
          <a:xfrm>
            <a:off x="442913" y="1014413"/>
            <a:ext cx="4600575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8" y="187325"/>
            <a:ext cx="10110787" cy="63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2400" y="1857375"/>
            <a:ext cx="9842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2325" y="1095375"/>
            <a:ext cx="9842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400" y="323850"/>
            <a:ext cx="9721850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8" y="187325"/>
            <a:ext cx="10110787" cy="63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2938" y="1204913"/>
            <a:ext cx="903287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195263"/>
            <a:ext cx="115316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7513" y="4364038"/>
            <a:ext cx="9017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368300"/>
            <a:ext cx="10631487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0963" y="2905125"/>
            <a:ext cx="9017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9475" y="2905125"/>
            <a:ext cx="9017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4538" y="2905125"/>
            <a:ext cx="903287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325" y="227013"/>
            <a:ext cx="10882313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098800"/>
            <a:ext cx="9017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69550" y="3833813"/>
            <a:ext cx="903288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44475"/>
            <a:ext cx="11083925" cy="62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0100" y="2740025"/>
            <a:ext cx="9032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54000"/>
            <a:ext cx="9956800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3588" y="2198688"/>
            <a:ext cx="9017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800" y="1057275"/>
            <a:ext cx="11223625" cy="54784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atin typeface="+mn-lt"/>
                <a:cs typeface="+mn-cs"/>
              </a:rPr>
              <a:t>        НЭБ…. из истории проекта. С 2004 года - началась реализация проекта (РГБ, РНБ, ГПНТБ и ПБ им. </a:t>
            </a:r>
            <a:r>
              <a:rPr lang="ru-RU" sz="2500" b="1" dirty="0" err="1">
                <a:latin typeface="+mn-lt"/>
                <a:cs typeface="+mn-cs"/>
              </a:rPr>
              <a:t>Б.Н.Ельцина</a:t>
            </a:r>
            <a:r>
              <a:rPr lang="ru-RU" sz="2500" b="1" dirty="0">
                <a:latin typeface="+mn-lt"/>
                <a:cs typeface="+mn-cs"/>
              </a:rPr>
              <a:t> – с 2009 г.)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2014 год – Министерство культуры РФ ставит задачу «запустить проект». </a:t>
            </a:r>
            <a:endParaRPr lang="ru-RU" sz="2500" b="1" cap="al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cap="all" dirty="0">
                <a:latin typeface="+mn-lt"/>
                <a:cs typeface="+mn-cs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cap="all" dirty="0">
                <a:latin typeface="+mn-lt"/>
                <a:cs typeface="+mn-cs"/>
              </a:rPr>
              <a:t>     РГБ — ОПЕРАТОР НЭБ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atin typeface="+mn-lt"/>
                <a:cs typeface="+mn-cs"/>
              </a:rPr>
              <a:t>Миссия НЭБ — собирать, архивировать, описывать электронные документы и организовывать их общественное использование. 28 октября 2014 года решением Министерства культуры РФ Российская государственная библиотека назначена оператором НЭБ, ответственным за продвижение проекта.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" y="290513"/>
            <a:ext cx="10990263" cy="618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7113" y="1603375"/>
            <a:ext cx="9017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9188" y="4360863"/>
            <a:ext cx="9017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561975"/>
            <a:ext cx="100298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3"/>
          <p:cNvPicPr>
            <a:picLocks noChangeAspect="1"/>
          </p:cNvPicPr>
          <p:nvPr/>
        </p:nvPicPr>
        <p:blipFill>
          <a:blip r:embed="rId2"/>
          <a:srcRect l="27013" t="21812" r="24452" b="32719"/>
          <a:stretch>
            <a:fillRect/>
          </a:stretch>
        </p:blipFill>
        <p:spPr bwMode="auto">
          <a:xfrm>
            <a:off x="457200" y="387350"/>
            <a:ext cx="1128553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3"/>
          <p:cNvPicPr>
            <a:picLocks noChangeAspect="1"/>
          </p:cNvPicPr>
          <p:nvPr/>
        </p:nvPicPr>
        <p:blipFill>
          <a:blip r:embed="rId2"/>
          <a:srcRect l="40504" t="31500" r="16089" b="13438"/>
          <a:stretch>
            <a:fillRect/>
          </a:stretch>
        </p:blipFill>
        <p:spPr bwMode="auto">
          <a:xfrm>
            <a:off x="1371600" y="187325"/>
            <a:ext cx="9072563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38" y="260350"/>
            <a:ext cx="11374437" cy="639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4175" y="4946650"/>
            <a:ext cx="6111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4450" y="5559425"/>
            <a:ext cx="5969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212725"/>
            <a:ext cx="11291888" cy="63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53688" y="700088"/>
            <a:ext cx="61595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314325"/>
            <a:ext cx="10931525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7038" y="782638"/>
            <a:ext cx="61595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290513"/>
            <a:ext cx="11064875" cy="622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2400" y="2106613"/>
            <a:ext cx="903288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775" y="3117850"/>
            <a:ext cx="9017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360363"/>
            <a:ext cx="10188575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8650" y="5461000"/>
            <a:ext cx="88582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71475"/>
            <a:ext cx="972185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8113" y="2962275"/>
            <a:ext cx="903287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4"/>
          <p:cNvSpPr>
            <a:spLocks noChangeArrowheads="1"/>
          </p:cNvSpPr>
          <p:nvPr/>
        </p:nvSpPr>
        <p:spPr bwMode="auto">
          <a:xfrm>
            <a:off x="846138" y="498475"/>
            <a:ext cx="64833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Noto Sans"/>
              </a:rPr>
              <a:t>Российская государственная библиотека (далее — РГБ) осуществляет работу по заключению лицензионных договоров с авторами диссертаций и изданных произведений и иными правообладателями на перевод произведений в электронную форму с целью создания электронного библиотечного ресурса, доступ к которому будет предоставляться в виртуальных читальных залах, созданных по всей стране.</a:t>
            </a:r>
            <a:endParaRPr lang="ru-RU" sz="2000">
              <a:latin typeface="Century Gothic" pitchFamily="34" charset="0"/>
            </a:endParaRPr>
          </a:p>
        </p:txBody>
      </p:sp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4959350" y="3810000"/>
            <a:ext cx="65532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  <a:p>
            <a:r>
              <a:rPr lang="ru-RU" sz="2500" b="1">
                <a:latin typeface="Noto Sans"/>
              </a:rPr>
              <a:t>НЭБ в цифрах </a:t>
            </a:r>
          </a:p>
          <a:p>
            <a:r>
              <a:rPr lang="ru-RU" sz="2000" b="1">
                <a:latin typeface="Noto Sans"/>
              </a:rPr>
              <a:t>Общее количество электронных документов в фондах НЭБ - 5 201 308. В общественном достоянии - 4 438 073. Охраняемые авторским правом - 763 235.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9963" y="415925"/>
            <a:ext cx="9158287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anose="020B0A04020102020204" pitchFamily="34" charset="0"/>
                <a:cs typeface="+mn-cs"/>
              </a:rPr>
              <a:t>ИСПОЛЬЗОВАНИЕ  ЭЛЕКТРОННОГО ФОНДА НЭБ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anose="020B0A04020102020204" pitchFamily="34" charset="0"/>
                <a:cs typeface="+mn-cs"/>
              </a:rPr>
              <a:t>ИЗ ОПЫТА РАБОТЫ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anose="020B0A040201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anose="020B0A04020102020204" pitchFamily="34" charset="0"/>
                <a:cs typeface="+mn-cs"/>
              </a:rPr>
              <a:t>КОЛЛЕКЦИИ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Arial Black" panose="020B0A04020102020204" pitchFamily="34" charset="0"/>
                <a:cs typeface="+mn-cs"/>
              </a:rPr>
              <a:t>      «Истории писателей»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Arial Black" panose="020B0A04020102020204" pitchFamily="34" charset="0"/>
                <a:cs typeface="+mn-cs"/>
              </a:rPr>
              <a:t>      «Профессионалам библиотечного дела»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Arial Black" panose="020B0A04020102020204" pitchFamily="34" charset="0"/>
                <a:cs typeface="+mn-cs"/>
              </a:rPr>
              <a:t>      «Лучший </a:t>
            </a:r>
            <a:r>
              <a:rPr lang="ru-RU" dirty="0" err="1">
                <a:latin typeface="Arial Black" panose="020B0A04020102020204" pitchFamily="34" charset="0"/>
                <a:cs typeface="+mn-cs"/>
              </a:rPr>
              <a:t>научпоп</a:t>
            </a:r>
            <a:r>
              <a:rPr lang="ru-RU" dirty="0">
                <a:latin typeface="Arial Black" panose="020B0A04020102020204" pitchFamily="34" charset="0"/>
                <a:cs typeface="+mn-cs"/>
              </a:rPr>
              <a:t> в свободном доступе»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anose="020B0A04020102020204" pitchFamily="34" charset="0"/>
                <a:cs typeface="+mn-cs"/>
              </a:rPr>
              <a:t>    Наука стала ещё ближе — представляем вам коллекцию лучших научно-популярных книг, написанных отечественными и зарубежными авторами. Все книги доступны для чтения бесплатно и без ограничений. Проект реализуется просветительской программой «</a:t>
            </a:r>
            <a:r>
              <a:rPr lang="ru-RU" dirty="0" err="1">
                <a:latin typeface="Arial Black" panose="020B0A04020102020204" pitchFamily="34" charset="0"/>
                <a:cs typeface="+mn-cs"/>
              </a:rPr>
              <a:t>Всенаука</a:t>
            </a:r>
            <a:r>
              <a:rPr lang="ru-RU" dirty="0">
                <a:latin typeface="Arial Black" panose="020B0A04020102020204" pitchFamily="34" charset="0"/>
                <a:cs typeface="+mn-cs"/>
              </a:rPr>
              <a:t>» при поддержке Российской государственной библиотеки.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Arial Black" panose="020B0A04020102020204" pitchFamily="34" charset="0"/>
                <a:cs typeface="+mn-cs"/>
              </a:rPr>
              <a:t>     «ПРЕССА»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anose="020B0A040201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anose="020B0A04020102020204" pitchFamily="34" charset="0"/>
                <a:cs typeface="+mn-cs"/>
              </a:rPr>
              <a:t>     НАИБОЛЕЕ ПОПУЛЯРНЫЕ ТЕМЫ: краеведение, история, психология,  учебная литература  (деловой этикет, учебники по праву и экономике).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anose="020B0A040201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anose="020B0A04020102020204" pitchFamily="34" charset="0"/>
                <a:cs typeface="+mn-cs"/>
              </a:rPr>
              <a:t>    За 2020  год  пользователями ЦРБ было просмотрено в нашем ЭЧЗ  более 600 изданий.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4"/>
          <p:cNvSpPr txBox="1">
            <a:spLocks noChangeArrowheads="1"/>
          </p:cNvSpPr>
          <p:nvPr/>
        </p:nvSpPr>
        <p:spPr bwMode="auto">
          <a:xfrm>
            <a:off x="3144838" y="1289050"/>
            <a:ext cx="5319712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0" b="1">
                <a:latin typeface="Century Gothic" pitchFamily="34" charset="0"/>
              </a:rPr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9200" y="5129213"/>
            <a:ext cx="101647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НЭБ в </a:t>
            </a:r>
            <a:r>
              <a:rPr lang="ru-RU" sz="32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соцсетях</a:t>
            </a:r>
            <a:r>
              <a:rPr lang="ru-RU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3200" b="1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https://vk.com/nationalelibrary</a:t>
            </a:r>
            <a:endParaRPr lang="ru-RU" sz="3200" b="1" dirty="0"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4"/>
          <p:cNvSpPr>
            <a:spLocks noChangeArrowheads="1"/>
          </p:cNvSpPr>
          <p:nvPr/>
        </p:nvSpPr>
        <p:spPr bwMode="auto">
          <a:xfrm>
            <a:off x="1741488" y="1497013"/>
            <a:ext cx="797083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Noto Serif"/>
              </a:rPr>
              <a:t>    Начиная с 2015 года, Российская государственная библиотека расширила программу оцифровки фондов, цель которой — упрощение доступа к научной и образовательной литературе, списки для оцифровки публикуются на сайте РГБ </a:t>
            </a:r>
            <a:r>
              <a:rPr lang="en-US" sz="2000" b="1">
                <a:latin typeface="Noto Serif"/>
                <a:hlinkClick r:id="rId2"/>
              </a:rPr>
              <a:t>https://www.rsl.ru/ru/2professionals/proekt-neb/spiski-ocifrovka</a:t>
            </a:r>
            <a:endParaRPr lang="ru-RU" sz="2000" b="1">
              <a:latin typeface="Noto Serif"/>
            </a:endParaRPr>
          </a:p>
          <a:p>
            <a:endParaRPr lang="ru-RU" sz="200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/>
          <p:cNvPicPr>
            <a:picLocks noChangeAspect="1"/>
          </p:cNvPicPr>
          <p:nvPr/>
        </p:nvPicPr>
        <p:blipFill>
          <a:blip r:embed="rId2"/>
          <a:srcRect l="11865" t="42577" r="19136" b="24474"/>
          <a:stretch>
            <a:fillRect/>
          </a:stretch>
        </p:blipFill>
        <p:spPr bwMode="auto">
          <a:xfrm>
            <a:off x="227013" y="1914525"/>
            <a:ext cx="11628437" cy="4441825"/>
          </a:xfrm>
          <a:prstGeom prst="rect">
            <a:avLst/>
          </a:prstGeom>
          <a:noFill/>
          <a:ln w="41275">
            <a:solidFill>
              <a:srgbClr val="0A3085"/>
            </a:solidFill>
            <a:miter lim="800000"/>
            <a:headEnd/>
            <a:tailEnd/>
          </a:ln>
        </p:spPr>
      </p:pic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928688" y="649288"/>
            <a:ext cx="1051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entury Gothic" pitchFamily="34" charset="0"/>
              </a:rPr>
              <a:t>В НЭБ представлены следующие отрасли науки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4"/>
          <p:cNvSpPr>
            <a:spLocks noChangeArrowheads="1"/>
          </p:cNvSpPr>
          <p:nvPr/>
        </p:nvSpPr>
        <p:spPr bwMode="auto">
          <a:xfrm>
            <a:off x="984250" y="80645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>
                <a:latin typeface="Arial Black" pitchFamily="34" charset="0"/>
              </a:rPr>
              <a:t>Основная цель НЭБ</a:t>
            </a:r>
            <a:r>
              <a:rPr lang="ru-RU" sz="2500" b="1">
                <a:latin typeface="Arial Black" pitchFamily="34" charset="0"/>
                <a:cs typeface="Calibri" pitchFamily="34" charset="0"/>
              </a:rPr>
              <a:t> </a:t>
            </a:r>
            <a:r>
              <a:rPr lang="ru-RU" sz="2400" b="1">
                <a:latin typeface="Times New Roman" pitchFamily="18" charset="0"/>
                <a:cs typeface="Calibri" pitchFamily="34" charset="0"/>
              </a:rPr>
              <a:t>–</a:t>
            </a:r>
            <a:r>
              <a:rPr lang="ru-RU" sz="2400" b="1">
                <a:latin typeface="Open Sans"/>
              </a:rPr>
              <a:t> обеспечить свободный доступ ко всем изданным, издаваемым и хранящимся в фондах российских библиотек изданиям и научным работам, от книжных памятников истории и культуры до новейших авторских произведений.</a:t>
            </a:r>
          </a:p>
          <a:p>
            <a:endParaRPr lang="ru-RU" b="1">
              <a:latin typeface="Open Sans"/>
            </a:endParaRPr>
          </a:p>
          <a:p>
            <a:endParaRPr lang="ru-RU" b="1">
              <a:latin typeface="Open Sans"/>
            </a:endParaRPr>
          </a:p>
          <a:p>
            <a:endParaRPr lang="ru-RU" b="1">
              <a:latin typeface="Open Sans"/>
            </a:endParaRPr>
          </a:p>
          <a:p>
            <a:r>
              <a:rPr lang="ru-RU" sz="3200" b="1">
                <a:latin typeface="Open Sans"/>
              </a:rPr>
              <a:t>Пользователи НЭБ могут:</a:t>
            </a:r>
          </a:p>
          <a:p>
            <a:endParaRPr lang="ru-RU" sz="2400" b="1">
              <a:latin typeface="Open Sans"/>
            </a:endParaRPr>
          </a:p>
          <a:p>
            <a:pPr>
              <a:buFont typeface="Arial" charset="0"/>
              <a:buChar char="•"/>
            </a:pPr>
            <a:r>
              <a:rPr lang="ru-RU" sz="2400" b="1">
                <a:latin typeface="Open Sans"/>
              </a:rPr>
              <a:t> найти электронную копию издания в НЭБ;</a:t>
            </a:r>
          </a:p>
          <a:p>
            <a:pPr>
              <a:buFont typeface="Arial" charset="0"/>
              <a:buChar char="•"/>
            </a:pPr>
            <a:r>
              <a:rPr lang="ru-RU" sz="2400" b="1">
                <a:latin typeface="Open Sans"/>
              </a:rPr>
              <a:t> просматривать на законных основаниях</a:t>
            </a:r>
          </a:p>
          <a:p>
            <a:r>
              <a:rPr lang="ru-RU" sz="2400" b="1">
                <a:latin typeface="Open Sans"/>
              </a:rPr>
              <a:t> оцифрованные издания, ограниченные</a:t>
            </a:r>
          </a:p>
          <a:p>
            <a:r>
              <a:rPr lang="ru-RU" sz="2400" b="1">
                <a:latin typeface="Open Sans"/>
              </a:rPr>
              <a:t> авторским правом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563" y="339725"/>
            <a:ext cx="108426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0913" y="693738"/>
            <a:ext cx="827087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163" y="333375"/>
            <a:ext cx="10828337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90138" y="1149350"/>
            <a:ext cx="7747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14" descr="Картинки по запросу &quot;круг без прозрачный фон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0913" y="4530725"/>
            <a:ext cx="1482725" cy="677863"/>
          </a:xfrm>
          <a:prstGeom prst="rect">
            <a:avLst/>
          </a:prstGeom>
          <a:noFill/>
          <a:ln w="127000">
            <a:solidFill>
              <a:srgbClr val="FF0000">
                <a:alpha val="0"/>
              </a:srgb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88" y="374650"/>
            <a:ext cx="10918825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199</TotalTime>
  <Words>352</Words>
  <Application>Microsoft Office PowerPoint</Application>
  <PresentationFormat>Произвольный</PresentationFormat>
  <Paragraphs>44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31</vt:i4>
      </vt:variant>
    </vt:vector>
  </HeadingPairs>
  <TitlesOfParts>
    <vt:vector size="45" baseType="lpstr">
      <vt:lpstr>Arial</vt:lpstr>
      <vt:lpstr>Century Gothic</vt:lpstr>
      <vt:lpstr>Wingdings 3</vt:lpstr>
      <vt:lpstr>Calibri</vt:lpstr>
      <vt:lpstr>Noto Sans</vt:lpstr>
      <vt:lpstr>Noto Serif</vt:lpstr>
      <vt:lpstr>Arial Black</vt:lpstr>
      <vt:lpstr>Times New Roman</vt:lpstr>
      <vt:lpstr>Open Sans</vt:lpstr>
      <vt:lpstr>Wingdings</vt:lpstr>
      <vt:lpstr>Ион</vt:lpstr>
      <vt:lpstr>Ион</vt:lpstr>
      <vt:lpstr>Ион</vt:lpstr>
      <vt:lpstr>Ион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DNS-Тверь</dc:creator>
  <cp:lastModifiedBy>Julia</cp:lastModifiedBy>
  <cp:revision>27</cp:revision>
  <dcterms:created xsi:type="dcterms:W3CDTF">2021-02-20T12:39:15Z</dcterms:created>
  <dcterms:modified xsi:type="dcterms:W3CDTF">2021-02-25T07:35:00Z</dcterms:modified>
</cp:coreProperties>
</file>