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9" r:id="rId4"/>
    <p:sldId id="259" r:id="rId5"/>
    <p:sldId id="260" r:id="rId6"/>
    <p:sldId id="265" r:id="rId7"/>
    <p:sldId id="262" r:id="rId8"/>
    <p:sldId id="266" r:id="rId9"/>
    <p:sldId id="268" r:id="rId10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85" d="100"/>
          <a:sy n="85" d="100"/>
        </p:scale>
        <p:origin x="112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9BA99-B9A2-4E80-8F8D-5345185AD22E}" type="datetimeFigureOut">
              <a:rPr lang="ru-RU"/>
              <a:pPr>
                <a:defRPr/>
              </a:pPr>
              <a:t>24.02.2021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FAE19-4600-42F4-8F51-F8097AA921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5056B1-84DF-42FC-9F4E-862BFA8EEE8E}" type="datetimeFigureOut">
              <a:rPr lang="ru-RU"/>
              <a:pPr>
                <a:defRPr/>
              </a:pPr>
              <a:t>24.02.2021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1F7E45-7AF6-4577-8AE1-E76A9588EA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C00E9-BBC7-4671-A9DB-B10FFE53D11F}" type="datetimeFigureOut">
              <a:rPr lang="ru-RU"/>
              <a:pPr>
                <a:defRPr/>
              </a:pPr>
              <a:t>24.02.2021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5939B-9F61-47D9-9BDD-46F74C238E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055FD-27FB-4264-B1C8-F99E09DCDBAA}" type="datetimeFigureOut">
              <a:rPr lang="ru-RU"/>
              <a:pPr>
                <a:defRPr/>
              </a:pPr>
              <a:t>24.02.2021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9A4F3-F338-4013-AC0F-1CB41371B6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28E66-EB30-41E3-8B8E-35247D1DF581}" type="datetimeFigureOut">
              <a:rPr lang="ru-RU"/>
              <a:pPr>
                <a:defRPr/>
              </a:pPr>
              <a:t>24.02.2021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4B90E6-B279-4C3A-8900-47530DDD58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CEE2CB-F719-42EA-8C83-FDCEC121A7AF}" type="datetimeFigureOut">
              <a:rPr lang="ru-RU"/>
              <a:pPr>
                <a:defRPr/>
              </a:pPr>
              <a:t>24.02.2021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58E77-3FB9-406D-AC29-5F4081A64B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135DA5-DF2F-4138-903F-EE847D60E2D5}" type="datetimeFigureOut">
              <a:rPr lang="ru-RU"/>
              <a:pPr>
                <a:defRPr/>
              </a:pPr>
              <a:t>24.02.2021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33CEB-5BAA-4339-9CC4-3C45E040E2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46A72-DD98-44A9-96A8-5EA047225342}" type="datetimeFigureOut">
              <a:rPr lang="ru-RU"/>
              <a:pPr>
                <a:defRPr/>
              </a:pPr>
              <a:t>24.02.2021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8380A9-8E03-4D0E-8379-5F78492B18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477BA-D7AF-4262-90A5-829D7C750F5E}" type="datetimeFigureOut">
              <a:rPr lang="ru-RU"/>
              <a:pPr>
                <a:defRPr/>
              </a:pPr>
              <a:t>24.02.2021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8955B-DF0E-4DC3-9F22-1D9393A40D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B649F-1796-485F-849C-D4CFCC731620}" type="datetimeFigureOut">
              <a:rPr lang="ru-RU"/>
              <a:pPr>
                <a:defRPr/>
              </a:pPr>
              <a:t>24.02.2021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75E2F-3BBA-435E-BDE9-5D108B9ABC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A2D91-4572-471C-A8A8-46C8193D6F3E}" type="datetimeFigureOut">
              <a:rPr lang="ru-RU"/>
              <a:pPr>
                <a:defRPr/>
              </a:pPr>
              <a:t>24.02.2021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24195-DC94-4339-B8DA-1AE8939CA2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38671AC-596D-4AF3-989E-CC0F925A5AC5}" type="datetimeFigureOut">
              <a:rPr lang="ru-RU"/>
              <a:pPr>
                <a:defRPr/>
              </a:pPr>
              <a:t>24.02.2021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0CEBD4E-CCF9-49F6-9899-37EE2751A8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hyperlink" Target="https://vk.com/wall281767965_381" TargetMode="External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hyperlink" Target="https://vk.com/wall281767965_339" TargetMode="External"/><Relationship Id="rId2" Type="http://schemas.openxmlformats.org/officeDocument/2006/relationships/image" Target="../media/image5.jpeg"/><Relationship Id="rId16" Type="http://schemas.openxmlformats.org/officeDocument/2006/relationships/hyperlink" Target="https://vk.com/wall281767965_755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hyperlink" Target="https://vk.com/wall281767965_676" TargetMode="External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hyperlink" Target="https://vk.com/wall281767965_410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biblioteka.opochka.ru/&#1074;&#1080;&#1088;&#1090;&#1091;&#1072;&#1083;&#1100;&#1085;&#1086;&#1077;-&#1087;&#1091;&#1090;&#1077;&#1096;&#1077;&#1089;&#1090;&#1074;&#1080;&#1077;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hyperlink" Target="https://vk.com/opochka.biblioteka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vk.com/opochka.biblioteka" TargetMode="External"/><Relationship Id="rId4" Type="http://schemas.openxmlformats.org/officeDocument/2006/relationships/hyperlink" Target="http://biblioteka.opochka.r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Группа 4"/>
          <p:cNvGrpSpPr>
            <a:grpSpLocks/>
          </p:cNvGrpSpPr>
          <p:nvPr/>
        </p:nvGrpSpPr>
        <p:grpSpPr bwMode="auto">
          <a:xfrm>
            <a:off x="0" y="0"/>
            <a:ext cx="9136063" cy="6858000"/>
            <a:chOff x="0" y="0"/>
            <a:chExt cx="9135967" cy="6858000"/>
          </a:xfrm>
        </p:grpSpPr>
        <p:pic>
          <p:nvPicPr>
            <p:cNvPr id="2051" name="Picture 2" descr="https://static.tildacdn.com/tild6532-3938-4062-b065-343535666134/compromise-stack-of-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135967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Прямоугольник 3"/>
            <p:cNvSpPr/>
            <p:nvPr/>
          </p:nvSpPr>
          <p:spPr>
            <a:xfrm>
              <a:off x="0" y="499432"/>
              <a:ext cx="5674658" cy="320087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000" b="1" dirty="0">
                  <a:ln w="9525">
                    <a:solidFill>
                      <a:schemeClr val="tx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SchbkCyrill BT" panose="02040603050705020303" pitchFamily="18" charset="-52"/>
                </a:rPr>
                <a:t>«ТОП – 6: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000" b="1" dirty="0">
                  <a:ln w="9525">
                    <a:solidFill>
                      <a:schemeClr val="tx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SchbkCyrill BT" panose="02040603050705020303" pitchFamily="18" charset="-52"/>
                </a:rPr>
                <a:t>6 современных способов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000" b="1" dirty="0">
                  <a:ln w="9525">
                    <a:solidFill>
                      <a:schemeClr val="tx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SchbkCyrill BT" panose="02040603050705020303" pitchFamily="18" charset="-52"/>
                </a:rPr>
                <a:t>популяризации книги и чтения </a:t>
              </a:r>
              <a:endParaRPr lang="ru-RU" sz="3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entSchbkCyrill BT" panose="02040603050705020303" pitchFamily="18" charset="-52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8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entSchbkCyrill BT" panose="02040603050705020303" pitchFamily="18" charset="-52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b="1" dirty="0">
                  <a:ln w="9525">
                    <a:solidFill>
                      <a:schemeClr val="tx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entSchbkCyrill BT" panose="02040603050705020303" pitchFamily="18" charset="-52"/>
                </a:rPr>
                <a:t>из опыта работы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b="1" dirty="0">
                  <a:ln w="9525">
                    <a:solidFill>
                      <a:schemeClr val="tx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entSchbkCyrill BT" panose="02040603050705020303" pitchFamily="18" charset="-52"/>
                </a:rPr>
                <a:t>Опочецкой районной библиотеки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b="1" dirty="0">
                  <a:ln w="9525">
                    <a:solidFill>
                      <a:schemeClr val="tx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entSchbkCyrill BT" panose="02040603050705020303" pitchFamily="18" charset="-52"/>
                </a:rPr>
                <a:t>им. А. С. Пушкина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578225" y="225425"/>
            <a:ext cx="5407025" cy="6378575"/>
          </a:xfrm>
          <a:prstGeom prst="rect">
            <a:avLst/>
          </a:prstGeom>
          <a:solidFill>
            <a:schemeClr val="accent2">
              <a:alpha val="71000"/>
            </a:schemeClr>
          </a:solidFill>
          <a:ln>
            <a:gradFill flip="none" rotWithShape="1">
              <a:gsLst>
                <a:gs pos="0">
                  <a:srgbClr val="C00000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81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3077" name="Группа 4"/>
          <p:cNvGrpSpPr>
            <a:grpSpLocks/>
          </p:cNvGrpSpPr>
          <p:nvPr/>
        </p:nvGrpSpPr>
        <p:grpSpPr bwMode="auto">
          <a:xfrm>
            <a:off x="209550" y="3014663"/>
            <a:ext cx="3162300" cy="3375025"/>
            <a:chOff x="125396" y="1375369"/>
            <a:chExt cx="4775056" cy="4562832"/>
          </a:xfrm>
        </p:grpSpPr>
        <p:pic>
          <p:nvPicPr>
            <p:cNvPr id="3079" name="Picture 3" descr="D:\Старый архив\allfiles2\Ирина Жовнерик\Круглый стол Остров\книга эл 1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5396" y="1375369"/>
              <a:ext cx="4775056" cy="4562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0" name="Picture 2" descr="D:\Старый архив\allfiles2\Ирина Жовнерик\Круглый стол Остров\книга эл 5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222019">
              <a:off x="734668" y="2419270"/>
              <a:ext cx="1900350" cy="909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78" name="TextBox 5"/>
          <p:cNvSpPr txBox="1">
            <a:spLocks noChangeArrowheads="1"/>
          </p:cNvSpPr>
          <p:nvPr/>
        </p:nvSpPr>
        <p:spPr bwMode="auto">
          <a:xfrm>
            <a:off x="3690938" y="474663"/>
            <a:ext cx="5181600" cy="627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latin typeface="Times New Roman" pitchFamily="18" charset="0"/>
                <a:cs typeface="Times New Roman" pitchFamily="18" charset="0"/>
              </a:rPr>
              <a:t>Фонд библиотеки – более </a:t>
            </a:r>
            <a:r>
              <a:rPr lang="ru-RU" sz="2400" b="1">
                <a:latin typeface="Times New Roman" pitchFamily="18" charset="0"/>
                <a:cs typeface="Times New Roman" pitchFamily="18" charset="0"/>
              </a:rPr>
              <a:t>180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 экземпляров книг</a:t>
            </a:r>
          </a:p>
          <a:p>
            <a:pPr algn="ctr"/>
            <a:endParaRPr lang="ru-RU" sz="240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>
                <a:latin typeface="Times New Roman" pitchFamily="18" charset="0"/>
                <a:cs typeface="Times New Roman" pitchFamily="18" charset="0"/>
              </a:rPr>
              <a:t>Читатели – </a:t>
            </a:r>
            <a:r>
              <a:rPr lang="ru-RU" sz="2400" b="1">
                <a:latin typeface="Times New Roman" pitchFamily="18" charset="0"/>
                <a:cs typeface="Times New Roman" pitchFamily="18" charset="0"/>
              </a:rPr>
              <a:t>64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человека</a:t>
            </a:r>
          </a:p>
          <a:p>
            <a:pPr algn="ctr"/>
            <a:endParaRPr lang="ru-RU" sz="240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>
                <a:latin typeface="Times New Roman" pitchFamily="18" charset="0"/>
                <a:cs typeface="Times New Roman" pitchFamily="18" charset="0"/>
              </a:rPr>
              <a:t>Самый возрастной читатель – </a:t>
            </a:r>
            <a:r>
              <a:rPr lang="ru-RU" sz="2400" b="1">
                <a:latin typeface="Times New Roman" pitchFamily="18" charset="0"/>
                <a:cs typeface="Times New Roman" pitchFamily="18" charset="0"/>
              </a:rPr>
              <a:t>74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 года </a:t>
            </a:r>
          </a:p>
          <a:p>
            <a:pPr algn="ctr"/>
            <a:endParaRPr lang="ru-RU" sz="240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>
                <a:latin typeface="Times New Roman" pitchFamily="18" charset="0"/>
                <a:cs typeface="Times New Roman" pitchFamily="18" charset="0"/>
              </a:rPr>
              <a:t>Самый активный читатель – </a:t>
            </a:r>
          </a:p>
          <a:p>
            <a:pPr algn="ctr"/>
            <a:r>
              <a:rPr lang="ru-RU" sz="2400">
                <a:latin typeface="Times New Roman" pitchFamily="18" charset="0"/>
                <a:cs typeface="Times New Roman" pitchFamily="18" charset="0"/>
              </a:rPr>
              <a:t>выдано </a:t>
            </a:r>
            <a:r>
              <a:rPr lang="ru-RU" sz="2400" b="1">
                <a:latin typeface="Times New Roman" pitchFamily="18" charset="0"/>
                <a:cs typeface="Times New Roman" pitchFamily="18" charset="0"/>
              </a:rPr>
              <a:t>46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 книг</a:t>
            </a:r>
          </a:p>
          <a:p>
            <a:pPr algn="ctr"/>
            <a:endParaRPr lang="ru-RU" sz="240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>
                <a:latin typeface="Times New Roman" pitchFamily="18" charset="0"/>
                <a:cs typeface="Times New Roman" pitchFamily="18" charset="0"/>
              </a:rPr>
              <a:t>Посещения – </a:t>
            </a:r>
            <a:r>
              <a:rPr lang="ru-RU" sz="2400" b="1">
                <a:latin typeface="Times New Roman" pitchFamily="18" charset="0"/>
                <a:cs typeface="Times New Roman" pitchFamily="18" charset="0"/>
              </a:rPr>
              <a:t>2489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240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>
                <a:latin typeface="Times New Roman" pitchFamily="18" charset="0"/>
                <a:cs typeface="Times New Roman" pitchFamily="18" charset="0"/>
              </a:rPr>
              <a:t>Самые читаемые авторы – Николай Свечин, Лена Обухова, Тесс Герритсен, Дина Рубина, Мария Воронова, Людмила Улицкая.</a:t>
            </a:r>
          </a:p>
          <a:p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2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099" name="Picture 2" descr="https://sun9-26.userapi.com/impg/vVw-4n9kvNBO9-5khS2uMmaH2Ur3jnsFmTCikA/6I9RO7B0g0E.jpg?size=895x1080&amp;quality=96&amp;sign=167190372a936774de2dc82fd475955f&amp;type=album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30338" y="44450"/>
            <a:ext cx="5602287" cy="676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Группа 1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5125" name="Группа 13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pic>
            <p:nvPicPr>
              <p:cNvPr id="5127" name="Picture 2" descr="D:\Старый архив\allfiles2\Ирина Жовнерик\Круглый стол Остров\камера 1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9144000" cy="685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" name="Picture 5" descr="https://sun9-52.userapi.com/impg/AndpgcVMpvHgEiQFYZdOIPfwNeM7_iPIGJsZRQ/xX48eVfl8_w.jpg?size=1280x651&amp;quality=96&amp;sign=54e2dbc3bb1574a28b8609d85888f70d&amp;type=album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4448175"/>
                <a:ext cx="865188" cy="82391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" name="Picture 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0648" t="15075" r="10556" b="15017"/>
              <a:stretch>
                <a:fillRect/>
              </a:stretch>
            </p:blipFill>
            <p:spPr bwMode="auto">
              <a:xfrm>
                <a:off x="2178050" y="4452938"/>
                <a:ext cx="1163638" cy="8255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6387" name="Picture 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8791" t="15625" r="10012" b="14236"/>
              <a:stretch>
                <a:fillRect/>
              </a:stretch>
            </p:blipFill>
            <p:spPr bwMode="auto">
              <a:xfrm>
                <a:off x="3424238" y="4448175"/>
                <a:ext cx="1077912" cy="83502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6388" name="Picture 4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5024" t="10087" r="4656" b="6886"/>
              <a:stretch>
                <a:fillRect/>
              </a:stretch>
            </p:blipFill>
            <p:spPr bwMode="auto">
              <a:xfrm>
                <a:off x="947738" y="4464050"/>
                <a:ext cx="1128712" cy="83026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132" name="Picture 9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13025" t="14072" r="13853" b="14491"/>
              <a:stretch>
                <a:fillRect/>
              </a:stretch>
            </p:blipFill>
            <p:spPr bwMode="auto">
              <a:xfrm>
                <a:off x="4640304" y="4436534"/>
                <a:ext cx="1141052" cy="8918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33" name="Picture 10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l="1706" t="6915" r="426" b="5132"/>
              <a:stretch>
                <a:fillRect/>
              </a:stretch>
            </p:blipFill>
            <p:spPr bwMode="auto">
              <a:xfrm>
                <a:off x="5858934" y="4447822"/>
                <a:ext cx="1099126" cy="8353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34" name="Picture 11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 l="13287" t="15405" r="13205" b="14719"/>
              <a:stretch>
                <a:fillRect/>
              </a:stretch>
            </p:blipFill>
            <p:spPr bwMode="auto">
              <a:xfrm>
                <a:off x="8283023" y="4436533"/>
                <a:ext cx="860977" cy="8353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35" name="Picture 12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 l="2751" t="15028" r="3732" b="16208"/>
              <a:stretch>
                <a:fillRect/>
              </a:stretch>
            </p:blipFill>
            <p:spPr bwMode="auto">
              <a:xfrm>
                <a:off x="7055556" y="4459111"/>
                <a:ext cx="1128888" cy="8353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5126" name="Picture 8" descr="C:\Users\user\Desktop\п.png"/>
            <p:cNvPicPr>
              <a:picLocks noChangeAspect="1" noChangeArrowheads="1"/>
            </p:cNvPicPr>
            <p:nvPr/>
          </p:nvPicPr>
          <p:blipFill>
            <a:blip r:embed="rId11" cstate="print"/>
            <a:srcRect l="54150" t="24168" b="10764"/>
            <a:stretch>
              <a:fillRect/>
            </a:stretch>
          </p:blipFill>
          <p:spPr bwMode="auto">
            <a:xfrm>
              <a:off x="4967111" y="1648178"/>
              <a:ext cx="4154311" cy="4464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Прямоугольник 13"/>
          <p:cNvSpPr/>
          <p:nvPr/>
        </p:nvSpPr>
        <p:spPr>
          <a:xfrm>
            <a:off x="140400" y="5687957"/>
            <a:ext cx="8868132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000" b="1" dirty="0">
                <a:ln w="127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entury Schoolbook" pitchFamily="18" charset="0"/>
              </a:rPr>
              <a:t>Видеоролики с живым чтением</a:t>
            </a:r>
          </a:p>
        </p:txBody>
      </p:sp>
      <p:sp>
        <p:nvSpPr>
          <p:cNvPr id="5124" name="TextBox 14"/>
          <p:cNvSpPr txBox="1">
            <a:spLocks noChangeArrowheads="1"/>
          </p:cNvSpPr>
          <p:nvPr/>
        </p:nvSpPr>
        <p:spPr bwMode="auto">
          <a:xfrm>
            <a:off x="180975" y="779463"/>
            <a:ext cx="8759825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latin typeface="Times New Roman" pitchFamily="18" charset="0"/>
                <a:cs typeface="Times New Roman" pitchFamily="18" charset="0"/>
                <a:hlinkClick r:id="rId12"/>
              </a:rPr>
              <a:t>Видеоролик о юном герое нашего города – Ване Шпилькине</a:t>
            </a:r>
            <a:endParaRPr lang="ru-RU" sz="2000" b="1"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ru-RU" sz="2000" b="1">
                <a:latin typeface="Times New Roman" pitchFamily="18" charset="0"/>
                <a:cs typeface="Times New Roman" pitchFamily="18" charset="0"/>
                <a:hlinkClick r:id="rId13"/>
              </a:rPr>
              <a:t>Литературный флешмоб «И сердцу по-прежнему горько!»</a:t>
            </a:r>
            <a:endParaRPr lang="ru-RU" sz="2000" b="1"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>
                <a:latin typeface="Times New Roman" pitchFamily="18" charset="0"/>
                <a:cs typeface="Times New Roman" pitchFamily="18" charset="0"/>
                <a:hlinkClick r:id="rId14"/>
              </a:rPr>
              <a:t>Памяти земляков посвящается – А. В. Молчанов</a:t>
            </a:r>
            <a:endParaRPr lang="ru-RU" sz="2000" b="1"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ru-RU" sz="2000" b="1">
                <a:latin typeface="Times New Roman" pitchFamily="18" charset="0"/>
                <a:cs typeface="Times New Roman" pitchFamily="18" charset="0"/>
                <a:hlinkClick r:id="rId15"/>
              </a:rPr>
              <a:t>Видео лекции клуба «Путь к здоровья» (проект «Нет лет!..»)</a:t>
            </a:r>
            <a:endParaRPr lang="ru-RU" sz="2000" b="1"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>
                <a:latin typeface="Times New Roman" pitchFamily="18" charset="0"/>
                <a:cs typeface="Times New Roman" pitchFamily="18" charset="0"/>
                <a:hlinkClick r:id="rId16"/>
              </a:rPr>
              <a:t>Видеоролик «В стране веселого детства»</a:t>
            </a:r>
            <a:r>
              <a:rPr lang="ru-RU" sz="2000" b="1">
                <a:latin typeface="Times New Roman" pitchFamily="18" charset="0"/>
                <a:cs typeface="Times New Roman" pitchFamily="18" charset="0"/>
              </a:rPr>
              <a:t> и др.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/>
          <p:cNvPicPr>
            <a:picLocks noChangeAspect="1" noChangeArrowheads="1"/>
          </p:cNvPicPr>
          <p:nvPr/>
        </p:nvPicPr>
        <p:blipFill>
          <a:blip r:embed="rId2" cstate="print"/>
          <a:srcRect l="45833" t="14381" r="1575" b="29948"/>
          <a:stretch>
            <a:fillRect/>
          </a:stretch>
        </p:blipFill>
        <p:spPr bwMode="auto">
          <a:xfrm>
            <a:off x="104775" y="180975"/>
            <a:ext cx="3213100" cy="272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10214" y="5387804"/>
            <a:ext cx="8943474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000" b="1" dirty="0">
                <a:ln w="127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entury Schoolbook" pitchFamily="18" charset="0"/>
              </a:rPr>
              <a:t>Книги в календаре праздников </a:t>
            </a:r>
          </a:p>
          <a:p>
            <a:pPr algn="ctr">
              <a:defRPr/>
            </a:pPr>
            <a:r>
              <a:rPr lang="ru-RU" sz="4000" b="1" dirty="0">
                <a:ln w="127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entury Schoolbook" pitchFamily="18" charset="0"/>
              </a:rPr>
              <a:t>и памятных дат</a:t>
            </a:r>
          </a:p>
        </p:txBody>
      </p:sp>
      <p:pic>
        <p:nvPicPr>
          <p:cNvPr id="6148" name="Picture 5"/>
          <p:cNvPicPr>
            <a:picLocks noChangeAspect="1" noChangeArrowheads="1"/>
          </p:cNvPicPr>
          <p:nvPr/>
        </p:nvPicPr>
        <p:blipFill>
          <a:blip r:embed="rId3" cstate="print"/>
          <a:srcRect l="46005" t="20702" r="1695" b="27467"/>
          <a:stretch>
            <a:fillRect/>
          </a:stretch>
        </p:blipFill>
        <p:spPr bwMode="auto">
          <a:xfrm>
            <a:off x="112713" y="2892425"/>
            <a:ext cx="3206750" cy="254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6"/>
          <p:cNvPicPr>
            <a:picLocks noChangeAspect="1" noChangeArrowheads="1"/>
          </p:cNvPicPr>
          <p:nvPr/>
        </p:nvPicPr>
        <p:blipFill>
          <a:blip r:embed="rId4" cstate="print"/>
          <a:srcRect l="46297" t="24567" r="2037" b="28328"/>
          <a:stretch>
            <a:fillRect/>
          </a:stretch>
        </p:blipFill>
        <p:spPr bwMode="auto">
          <a:xfrm>
            <a:off x="2754313" y="222250"/>
            <a:ext cx="3579812" cy="261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7"/>
          <p:cNvPicPr>
            <a:picLocks noChangeAspect="1" noChangeArrowheads="1"/>
          </p:cNvPicPr>
          <p:nvPr/>
        </p:nvPicPr>
        <p:blipFill>
          <a:blip r:embed="rId5" cstate="print"/>
          <a:srcRect l="45926" t="23987" r="1944" b="24277"/>
          <a:stretch>
            <a:fillRect/>
          </a:stretch>
        </p:blipFill>
        <p:spPr bwMode="auto">
          <a:xfrm>
            <a:off x="2857500" y="2889250"/>
            <a:ext cx="3271838" cy="259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8"/>
          <p:cNvPicPr>
            <a:picLocks noChangeAspect="1" noChangeArrowheads="1"/>
          </p:cNvPicPr>
          <p:nvPr/>
        </p:nvPicPr>
        <p:blipFill>
          <a:blip r:embed="rId6" cstate="print"/>
          <a:srcRect l="46204" t="13802" r="2222" b="34578"/>
          <a:stretch>
            <a:fillRect/>
          </a:stretch>
        </p:blipFill>
        <p:spPr bwMode="auto">
          <a:xfrm>
            <a:off x="5726113" y="271463"/>
            <a:ext cx="3186112" cy="255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9"/>
          <p:cNvPicPr>
            <a:picLocks noChangeAspect="1" noChangeArrowheads="1"/>
          </p:cNvPicPr>
          <p:nvPr/>
        </p:nvPicPr>
        <p:blipFill>
          <a:blip r:embed="rId7" cstate="print"/>
          <a:srcRect l="45670" t="18684" r="1041" b="32899"/>
          <a:stretch>
            <a:fillRect/>
          </a:stretch>
        </p:blipFill>
        <p:spPr bwMode="auto">
          <a:xfrm>
            <a:off x="5418138" y="2862263"/>
            <a:ext cx="3454400" cy="251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Группа 4"/>
          <p:cNvGrpSpPr>
            <a:grpSpLocks/>
          </p:cNvGrpSpPr>
          <p:nvPr/>
        </p:nvGrpSpPr>
        <p:grpSpPr bwMode="auto">
          <a:xfrm>
            <a:off x="0" y="1588"/>
            <a:ext cx="9132888" cy="6856412"/>
            <a:chOff x="11283" y="1146"/>
            <a:chExt cx="9132717" cy="6856854"/>
          </a:xfrm>
        </p:grpSpPr>
        <p:pic>
          <p:nvPicPr>
            <p:cNvPr id="7172" name="Picture 2" descr="D:\Старый архив\allfiles2\Ирина Жовнерик\Круглый стол Остров\Виртуально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283" y="1146"/>
              <a:ext cx="9132717" cy="6856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4537" t="12153" r="1667" b="4398"/>
            <a:stretch>
              <a:fillRect/>
            </a:stretch>
          </p:blipFill>
          <p:spPr bwMode="auto">
            <a:xfrm rot="20863853">
              <a:off x="2678233" y="2650854"/>
              <a:ext cx="4316332" cy="278147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4" name="Прямоугольник 3"/>
          <p:cNvSpPr/>
          <p:nvPr/>
        </p:nvSpPr>
        <p:spPr>
          <a:xfrm>
            <a:off x="169334" y="6176412"/>
            <a:ext cx="8692444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600" b="1" dirty="0">
                <a:ln w="635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entury Schoolbook" pitchFamily="18" charset="0"/>
                <a:hlinkClick r:id="rId4"/>
              </a:rPr>
              <a:t>biblioteka.opochka.ru/</a:t>
            </a:r>
            <a:r>
              <a:rPr lang="ru-RU" sz="2600" b="1" dirty="0" err="1">
                <a:ln w="635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entury Schoolbook" pitchFamily="18" charset="0"/>
                <a:hlinkClick r:id="rId4"/>
              </a:rPr>
              <a:t>виртуальное-путешествие</a:t>
            </a:r>
            <a:r>
              <a:rPr lang="ru-RU" sz="2600" b="1" dirty="0">
                <a:ln w="635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entury Schoolbook" pitchFamily="18" charset="0"/>
              </a:rPr>
              <a:t> 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13519" t="7292" r="10094" b="27199"/>
          <a:stretch>
            <a:fillRect/>
          </a:stretch>
        </p:blipFill>
        <p:spPr bwMode="auto">
          <a:xfrm>
            <a:off x="0" y="315913"/>
            <a:ext cx="8951913" cy="614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 l="14075" t="18634" r="13519" b="27547"/>
          <a:stretch>
            <a:fillRect/>
          </a:stretch>
        </p:blipFill>
        <p:spPr bwMode="auto">
          <a:xfrm>
            <a:off x="192088" y="3155950"/>
            <a:ext cx="4584700" cy="272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2" cstate="print"/>
          <a:srcRect l="12685" t="14931" r="12593" b="14931"/>
          <a:stretch>
            <a:fillRect/>
          </a:stretch>
        </p:blipFill>
        <p:spPr bwMode="auto">
          <a:xfrm>
            <a:off x="338138" y="1512888"/>
            <a:ext cx="3738562" cy="2805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9" name="Picture 4"/>
          <p:cNvPicPr>
            <a:picLocks noChangeAspect="1" noChangeArrowheads="1"/>
          </p:cNvPicPr>
          <p:nvPr/>
        </p:nvPicPr>
        <p:blipFill>
          <a:blip r:embed="rId3" cstate="print"/>
          <a:srcRect t="14960" r="2779" b="15018"/>
          <a:stretch>
            <a:fillRect/>
          </a:stretch>
        </p:blipFill>
        <p:spPr bwMode="auto">
          <a:xfrm>
            <a:off x="4394200" y="1535113"/>
            <a:ext cx="4387850" cy="2528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0" name="Picture 5"/>
          <p:cNvPicPr>
            <a:picLocks noChangeAspect="1" noChangeArrowheads="1"/>
          </p:cNvPicPr>
          <p:nvPr/>
        </p:nvPicPr>
        <p:blipFill>
          <a:blip r:embed="rId4" cstate="print"/>
          <a:srcRect l="93" t="15076" r="4074" b="14844"/>
          <a:stretch>
            <a:fillRect/>
          </a:stretch>
        </p:blipFill>
        <p:spPr bwMode="auto">
          <a:xfrm>
            <a:off x="4687888" y="3935413"/>
            <a:ext cx="3846512" cy="2251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1" name="Picture 6"/>
          <p:cNvPicPr>
            <a:picLocks noChangeAspect="1" noChangeArrowheads="1"/>
          </p:cNvPicPr>
          <p:nvPr/>
        </p:nvPicPr>
        <p:blipFill>
          <a:blip r:embed="rId5" cstate="print"/>
          <a:srcRect l="369" t="14728" r="742" b="15192"/>
          <a:stretch>
            <a:fillRect/>
          </a:stretch>
        </p:blipFill>
        <p:spPr bwMode="auto">
          <a:xfrm>
            <a:off x="585788" y="4081463"/>
            <a:ext cx="3714750" cy="2105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2" name="Picture 7" descr="D:\Старый архив\allfiles2\Ирина Жовнерик\Круглый стол Остров\Алфавитные истории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38313" y="79375"/>
            <a:ext cx="5599112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361907" y="6066937"/>
            <a:ext cx="65758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entury" pitchFamily="18" charset="0"/>
                <a:hlinkClick r:id="rId7"/>
              </a:rPr>
              <a:t>vk.com/</a:t>
            </a:r>
            <a:r>
              <a:rPr lang="en-US" sz="4000" b="1" dirty="0" err="1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entury" pitchFamily="18" charset="0"/>
                <a:hlinkClick r:id="rId7"/>
              </a:rPr>
              <a:t>opochka.biblioteka</a:t>
            </a:r>
            <a:r>
              <a:rPr lang="ru-RU" sz="40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entury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D:\Старый архив\allfiles2\Ирина Жовнерик\Круглый стол Остров\книга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3" descr="D:\Старый архив\allfiles2\Ирина Жовнерик\Круглый стол Остров\спасибо.jpg"/>
          <p:cNvPicPr>
            <a:picLocks noChangeAspect="1" noChangeArrowheads="1"/>
          </p:cNvPicPr>
          <p:nvPr/>
        </p:nvPicPr>
        <p:blipFill>
          <a:blip r:embed="rId3" cstate="print"/>
          <a:srcRect l="29753" t="18601" r="23827" b="5844"/>
          <a:stretch>
            <a:fillRect/>
          </a:stretch>
        </p:blipFill>
        <p:spPr bwMode="auto">
          <a:xfrm>
            <a:off x="254503" y="2438399"/>
            <a:ext cx="3014699" cy="36801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259645" y="596667"/>
            <a:ext cx="8489244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entury Schoolbook" pitchFamily="18" charset="0"/>
              </a:rPr>
              <a:t>Спасибо за внимание!</a:t>
            </a:r>
          </a:p>
          <a:p>
            <a:pPr algn="ctr">
              <a:defRPr/>
            </a:pPr>
            <a:r>
              <a:rPr lang="ru-RU" sz="36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entury Schoolbook" pitchFamily="18" charset="0"/>
              </a:rPr>
              <a:t>Надеюсь, такой реакции не было)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20534" y="5046135"/>
            <a:ext cx="5531556" cy="1015663"/>
          </a:xfrm>
          <a:prstGeom prst="rect">
            <a:avLst/>
          </a:prstGeom>
          <a:gradFill>
            <a:gsLst>
              <a:gs pos="0">
                <a:schemeClr val="accent1">
                  <a:lumMod val="110000"/>
                  <a:satMod val="105000"/>
                  <a:tint val="67000"/>
                  <a:alpha val="9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3000" b="1" dirty="0">
                <a:ln>
                  <a:solidFill>
                    <a:sysClr val="windowText" lastClr="000000"/>
                  </a:solidFill>
                </a:ln>
                <a:latin typeface="Century Schoolbook" pitchFamily="18" charset="0"/>
                <a:hlinkClick r:id="rId4"/>
              </a:rPr>
              <a:t>biblioteka.opochka.ru</a:t>
            </a:r>
            <a:r>
              <a:rPr lang="ru-RU" sz="3000" b="1" dirty="0">
                <a:ln>
                  <a:solidFill>
                    <a:sysClr val="windowText" lastClr="000000"/>
                  </a:solidFill>
                </a:ln>
                <a:latin typeface="Century Schoolbook" pitchFamily="18" charset="0"/>
              </a:rPr>
              <a:t>  </a:t>
            </a:r>
          </a:p>
          <a:p>
            <a:pPr algn="ctr">
              <a:defRPr/>
            </a:pPr>
            <a:r>
              <a:rPr lang="en-US" sz="3000" b="1" dirty="0">
                <a:ln>
                  <a:solidFill>
                    <a:sysClr val="windowText" lastClr="000000"/>
                  </a:solidFill>
                </a:ln>
                <a:latin typeface="Century Schoolbook" pitchFamily="18" charset="0"/>
                <a:hlinkClick r:id="rId5"/>
              </a:rPr>
              <a:t>vk.com/</a:t>
            </a:r>
            <a:r>
              <a:rPr lang="en-US" sz="3000" b="1" dirty="0" err="1">
                <a:ln>
                  <a:solidFill>
                    <a:sysClr val="windowText" lastClr="000000"/>
                  </a:solidFill>
                </a:ln>
                <a:latin typeface="Century Schoolbook" pitchFamily="18" charset="0"/>
                <a:hlinkClick r:id="rId5"/>
              </a:rPr>
              <a:t>opochka.biblioteka</a:t>
            </a:r>
            <a:endParaRPr lang="ru-RU" sz="3000" b="1" dirty="0">
              <a:ln>
                <a:solidFill>
                  <a:sysClr val="windowText" lastClr="000000"/>
                </a:solidFill>
              </a:ln>
              <a:latin typeface="Century Schoolbook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Жовнерик И. Н.</Template>
  <TotalTime>0</TotalTime>
  <Words>174</Words>
  <Application>Microsoft Office PowerPoint</Application>
  <PresentationFormat>Экран (4:3)</PresentationFormat>
  <Paragraphs>37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7" baseType="lpstr">
      <vt:lpstr>Arial</vt:lpstr>
      <vt:lpstr>Calibri</vt:lpstr>
      <vt:lpstr>Calibri Light</vt:lpstr>
      <vt:lpstr>CentSchbkCyrill BT</vt:lpstr>
      <vt:lpstr>Century</vt:lpstr>
      <vt:lpstr>Century Schoolbook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Ivan</dc:creator>
  <cp:lastModifiedBy>Ivan</cp:lastModifiedBy>
  <cp:revision>1</cp:revision>
  <dcterms:created xsi:type="dcterms:W3CDTF">2021-02-24T08:52:16Z</dcterms:created>
  <dcterms:modified xsi:type="dcterms:W3CDTF">2021-02-24T08:52:27Z</dcterms:modified>
</cp:coreProperties>
</file>