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0159-4B2E-47BE-9E7E-F19FCDF62C92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B9F1A-0DF5-4E99-AF8B-B6C30EF46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C5C85-24F3-411F-A0D1-865F9DFEBF71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8827-C42C-46DA-B0AF-FA7E080AD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E403E-4E7D-406F-9026-CBA552933838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EB6AF-1A06-4016-8487-C254021E91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9B3F5-D47F-4846-8217-49D2F9339C2B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E2BF3-7969-4ACD-9992-9F01B1301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A2146-B946-4ECD-A3EB-61F006E8E0E8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9A5A-D0F6-482B-83BF-6E74DF7830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2AC98-94B3-4F81-B937-FD27FC52B6B4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99D7C-A99E-464F-AAC0-E07B9DF6D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9710D-0663-4E00-99F3-3629DA94DF9A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31912-D858-4725-926B-91B12D8BE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5CC31-02AA-42F5-8BAF-E280388133AE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3A53-9C26-4FE2-A393-BA184B7EB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5E5B3-9FE9-4CF1-B956-0035C3F8FC0F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BB3B4-BDA7-4E68-A3A6-0F6314EF9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F97E-5C93-4813-9E08-C3C6371D58AE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EFB6E-9359-45A3-8683-5F0E5E401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568C2-B51C-4963-BF51-3716CAFCA526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1FE47-DAD7-46A9-801F-EB0A5CCFAF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B0209E-C7DD-4321-AE38-08F1DDE24549}" type="datetimeFigureOut">
              <a:rPr lang="ru-RU"/>
              <a:pPr>
                <a:defRPr/>
              </a:pPr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28D63F-DA31-4BFE-882F-3FB9C675C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509588" y="1311275"/>
            <a:ext cx="11031537" cy="2387600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</a:rPr>
              <a:t>Национальный проект «Культура»: </a:t>
            </a:r>
            <a:br>
              <a:rPr lang="ru-RU" sz="4800" b="1" smtClean="0">
                <a:solidFill>
                  <a:srgbClr val="C00000"/>
                </a:solidFill>
              </a:rPr>
            </a:br>
            <a:r>
              <a:rPr lang="ru-RU" sz="4800" b="1" smtClean="0">
                <a:solidFill>
                  <a:srgbClr val="C00000"/>
                </a:solidFill>
              </a:rPr>
              <a:t>первые итоги и оценка эффективности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39963" y="4500563"/>
            <a:ext cx="9144000" cy="1655762"/>
          </a:xfrm>
        </p:spPr>
        <p:txBody>
          <a:bodyPr rtlCol="0">
            <a:normAutofit fontScale="775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/>
              <a:t>Алексеева Екатерина Александровна,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/>
              <a:t>заведующая отделом координации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/>
              <a:t>деятельности библиотек области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/>
              <a:t>ГБУК «Псковская областная универсальная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i="1" dirty="0"/>
              <a:t>научная библиотека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pic>
        <p:nvPicPr>
          <p:cNvPr id="13315" name="Picture 2" descr="новый лого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3" y="153988"/>
            <a:ext cx="1604962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Прямоугольник 4"/>
          <p:cNvSpPr>
            <a:spLocks noChangeArrowheads="1"/>
          </p:cNvSpPr>
          <p:nvPr/>
        </p:nvSpPr>
        <p:spPr bwMode="auto">
          <a:xfrm>
            <a:off x="2124075" y="576263"/>
            <a:ext cx="7802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00000"/>
                </a:solidFill>
                <a:latin typeface="Calibri" pitchFamily="34" charset="0"/>
              </a:rPr>
              <a:t>ГБУК «Псковская областная универсальная научная библиотека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639763" y="241300"/>
            <a:ext cx="10515600" cy="1325563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Национальный проект «Культура»</a:t>
            </a:r>
            <a:endParaRPr lang="ru-RU" smtClean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801688" y="2308225"/>
            <a:ext cx="10515600" cy="23749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b="1" smtClean="0"/>
              <a:t>Составляющая национального проекта «Культурная среда»</a:t>
            </a:r>
            <a:endParaRPr lang="ru-RU" smtClean="0"/>
          </a:p>
          <a:p>
            <a:pPr marL="0" indent="0">
              <a:buFont typeface="Arial" charset="0"/>
              <a:buNone/>
            </a:pPr>
            <a:r>
              <a:rPr lang="ru-RU" b="1" smtClean="0"/>
              <a:t>Составляющая национального проекта «Творческие люди»</a:t>
            </a:r>
            <a:endParaRPr lang="ru-RU" smtClean="0"/>
          </a:p>
          <a:p>
            <a:pPr marL="0" indent="0">
              <a:buFont typeface="Arial" charset="0"/>
              <a:buNone/>
            </a:pPr>
            <a:r>
              <a:rPr lang="ru-RU" b="1" smtClean="0"/>
              <a:t>Составляющая национального проекта «Цифровая культура»</a:t>
            </a:r>
            <a:endParaRPr lang="ru-RU" smtClean="0"/>
          </a:p>
          <a:p>
            <a:pPr marL="0" indent="0"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Первые </a:t>
            </a:r>
            <a:r>
              <a:rPr lang="ru-RU" sz="4000" b="1" dirty="0">
                <a:solidFill>
                  <a:srgbClr val="C00000"/>
                </a:solidFill>
              </a:rPr>
              <a:t>итоги и оценка </a:t>
            </a:r>
            <a:r>
              <a:rPr lang="ru-RU" sz="4000" b="1" dirty="0" smtClean="0">
                <a:solidFill>
                  <a:srgbClr val="C00000"/>
                </a:solidFill>
              </a:rPr>
              <a:t>эффективности составляющей </a:t>
            </a:r>
            <a:r>
              <a:rPr lang="ru-RU" sz="4000" b="1" dirty="0">
                <a:solidFill>
                  <a:srgbClr val="C00000"/>
                </a:solidFill>
              </a:rPr>
              <a:t>национального проекта «Культурная среда»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На сегодняшний день (2019-2020 г. три заявочные кампании) специалистами проектного офиса проведены 4 мониторинга для составления списка библиотек-участниц НП «Культура» по созданию модельных муниципальных библиотек.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Подготовлено: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электронных Анкет (для Проектного офиса РГБ) -27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заявок в печатном виде для </a:t>
            </a:r>
            <a:r>
              <a:rPr lang="ru-RU" dirty="0" smtClean="0"/>
              <a:t>Министерства </a:t>
            </a:r>
            <a:r>
              <a:rPr lang="ru-RU" dirty="0"/>
              <a:t>культуры </a:t>
            </a:r>
            <a:r>
              <a:rPr lang="ru-RU" dirty="0" smtClean="0"/>
              <a:t>РФ </a:t>
            </a:r>
            <a:r>
              <a:rPr lang="ru-RU" dirty="0"/>
              <a:t>– </a:t>
            </a:r>
            <a:r>
              <a:rPr lang="ru-RU" dirty="0" smtClean="0"/>
              <a:t>22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 Дано </a:t>
            </a:r>
            <a:r>
              <a:rPr lang="ru-RU" dirty="0"/>
              <a:t>более 1000 </a:t>
            </a:r>
            <a:r>
              <a:rPr lang="ru-RU" dirty="0" smtClean="0"/>
              <a:t>консультаций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Подготовлено </a:t>
            </a:r>
            <a:r>
              <a:rPr lang="ru-RU" dirty="0"/>
              <a:t>более 300 </a:t>
            </a:r>
            <a:r>
              <a:rPr lang="ru-RU" dirty="0" smtClean="0"/>
              <a:t>отчетов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Победителями 2019-2020 г. стали 6 муниципальных библиотек Псковской </a:t>
            </a:r>
            <a:r>
              <a:rPr lang="ru-RU" dirty="0" smtClean="0"/>
              <a:t>области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Официально </a:t>
            </a:r>
            <a:r>
              <a:rPr lang="ru-RU" dirty="0" smtClean="0"/>
              <a:t>открыт</a:t>
            </a:r>
            <a:r>
              <a:rPr lang="ru-RU" dirty="0"/>
              <a:t>ы</a:t>
            </a:r>
            <a:r>
              <a:rPr lang="ru-RU" dirty="0" smtClean="0"/>
              <a:t> три библиотеки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Победители конкурсного отбора</a:t>
            </a:r>
          </a:p>
        </p:txBody>
      </p:sp>
      <p:sp>
        <p:nvSpPr>
          <p:cNvPr id="16386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2020 год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0375" y="2505075"/>
            <a:ext cx="5289550" cy="36845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/>
              <a:t>Островская центральная районная библиотека </a:t>
            </a:r>
            <a:r>
              <a:rPr lang="ru-RU" b="1" dirty="0" smtClean="0"/>
              <a:t>МБУК «Островская </a:t>
            </a:r>
            <a:r>
              <a:rPr lang="ru-RU" b="1" dirty="0"/>
              <a:t>центральная районная библиотека»</a:t>
            </a:r>
            <a:r>
              <a:rPr lang="ru-RU" dirty="0"/>
              <a:t> </a:t>
            </a:r>
            <a:r>
              <a:rPr lang="ru-RU" dirty="0" smtClean="0"/>
              <a:t>МО </a:t>
            </a:r>
            <a:r>
              <a:rPr lang="ru-RU" dirty="0"/>
              <a:t>«Островский район</a:t>
            </a:r>
            <a:r>
              <a:rPr lang="ru-RU" dirty="0" smtClean="0"/>
              <a:t>»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err="1"/>
              <a:t>Порховская</a:t>
            </a:r>
            <a:r>
              <a:rPr lang="ru-RU" b="1" dirty="0"/>
              <a:t> центральная районная </a:t>
            </a:r>
            <a:r>
              <a:rPr lang="ru-RU" b="1" dirty="0" smtClean="0"/>
              <a:t>библиотека </a:t>
            </a:r>
            <a:r>
              <a:rPr lang="ru-RU" dirty="0" smtClean="0"/>
              <a:t>МБУК «</a:t>
            </a:r>
            <a:r>
              <a:rPr lang="ru-RU" dirty="0" err="1" smtClean="0"/>
              <a:t>Порховская</a:t>
            </a:r>
            <a:r>
              <a:rPr lang="ru-RU" dirty="0" smtClean="0"/>
              <a:t> централизованная </a:t>
            </a:r>
            <a:r>
              <a:rPr lang="ru-RU" dirty="0"/>
              <a:t>библиотечная система»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/>
              <a:t>Библиотека микрорайона </a:t>
            </a:r>
            <a:r>
              <a:rPr lang="ru-RU" b="1" dirty="0" err="1"/>
              <a:t>Любятово</a:t>
            </a:r>
            <a:r>
              <a:rPr lang="ru-RU" b="1" dirty="0"/>
              <a:t> «</a:t>
            </a:r>
            <a:r>
              <a:rPr lang="ru-RU" b="1" dirty="0" err="1"/>
              <a:t>БиблиоЛюб</a:t>
            </a:r>
            <a:r>
              <a:rPr lang="ru-RU" b="1" dirty="0"/>
              <a:t>»</a:t>
            </a:r>
            <a:r>
              <a:rPr lang="ru-RU" dirty="0"/>
              <a:t> </a:t>
            </a:r>
            <a:r>
              <a:rPr lang="ru-RU" dirty="0" smtClean="0"/>
              <a:t>МАУК </a:t>
            </a:r>
            <a:r>
              <a:rPr lang="ru-RU" dirty="0"/>
              <a:t>«Централизованная библиотечная система» г. Пскова</a:t>
            </a:r>
          </a:p>
        </p:txBody>
      </p:sp>
      <p:sp>
        <p:nvSpPr>
          <p:cNvPr id="16388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2021 год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/>
              <a:t>Районная детская модельная </a:t>
            </a:r>
            <a:r>
              <a:rPr lang="ru-RU" b="1" dirty="0" smtClean="0"/>
              <a:t>библиотека </a:t>
            </a:r>
            <a:r>
              <a:rPr lang="ru-RU" dirty="0" smtClean="0"/>
              <a:t>МБУК </a:t>
            </a:r>
            <a:r>
              <a:rPr lang="ru-RU" dirty="0"/>
              <a:t>«Печорская центральная районная библиотека</a:t>
            </a:r>
            <a:r>
              <a:rPr lang="ru-RU" dirty="0" smtClean="0"/>
              <a:t>»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/>
              <a:t>Полонская </a:t>
            </a:r>
            <a:r>
              <a:rPr lang="ru-RU" b="1" dirty="0"/>
              <a:t>библиотека-филиал N 33 </a:t>
            </a:r>
            <a:r>
              <a:rPr lang="ru-RU" dirty="0"/>
              <a:t>МБУК «</a:t>
            </a:r>
            <a:r>
              <a:rPr lang="ru-RU" dirty="0" err="1"/>
              <a:t>Порховская</a:t>
            </a:r>
            <a:r>
              <a:rPr lang="ru-RU" dirty="0"/>
              <a:t> централизованная библиотечная система</a:t>
            </a:r>
            <a:r>
              <a:rPr lang="ru-RU" dirty="0" smtClean="0"/>
              <a:t>»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Обособленное </a:t>
            </a:r>
            <a:r>
              <a:rPr lang="ru-RU" dirty="0"/>
              <a:t>структурное подразделение </a:t>
            </a:r>
            <a:r>
              <a:rPr lang="ru-RU" b="1" dirty="0"/>
              <a:t>Детская экологическая библиотека «Радуга</a:t>
            </a:r>
            <a:r>
              <a:rPr lang="ru-RU" b="1" dirty="0" smtClean="0"/>
              <a:t>» </a:t>
            </a:r>
            <a:r>
              <a:rPr lang="ru-RU" dirty="0" smtClean="0"/>
              <a:t>МАУК </a:t>
            </a:r>
            <a:r>
              <a:rPr lang="ru-RU" dirty="0"/>
              <a:t>«Централизованная библиотечная система» г. Пскова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Финансирование проекта (2020-2021 гг.)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/>
              <a:t>2020 год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Федеральные средства – 25 млн. руб.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Региональные средства – 1 млн. 500 тыс. руб.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Муниципальные средства – </a:t>
            </a:r>
            <a:r>
              <a:rPr lang="en-US" dirty="0" smtClean="0"/>
              <a:t>1346619,88 </a:t>
            </a:r>
            <a:r>
              <a:rPr lang="ru-RU" dirty="0" smtClean="0"/>
              <a:t>руб.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2021 год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Федеральные средства – </a:t>
            </a:r>
            <a:r>
              <a:rPr lang="ru-RU" dirty="0" smtClean="0"/>
              <a:t>15 </a:t>
            </a:r>
            <a:r>
              <a:rPr lang="ru-RU" dirty="0"/>
              <a:t>млн. руб.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Региональные средства – 1 млн. 500 тыс. руб.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Муниципальные средства – </a:t>
            </a:r>
            <a:r>
              <a:rPr lang="ru-RU" dirty="0" smtClean="0"/>
              <a:t>7849312</a:t>
            </a:r>
            <a:r>
              <a:rPr lang="en-US" dirty="0" smtClean="0"/>
              <a:t> </a:t>
            </a:r>
            <a:r>
              <a:rPr lang="ru-RU" dirty="0"/>
              <a:t>руб.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Комплектование фондов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87613"/>
            <a:ext cx="10515600" cy="36893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Приобретение книг – 18575 экз. (в 2020 г. на </a:t>
            </a:r>
            <a:r>
              <a:rPr lang="ru-RU" smtClean="0"/>
              <a:t>3 библиотеки)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(в 2019 г. на муниципальные средства приобретено 16700 экз. на 290 библиотек области)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254</Words>
  <Application>Microsoft Office PowerPoint</Application>
  <PresentationFormat>Произвольный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Arial</vt:lpstr>
      <vt:lpstr>Calibri Light</vt:lpstr>
      <vt:lpstr>Тема Office</vt:lpstr>
      <vt:lpstr>Национальный проект «Культура»:  первые итоги и оценка эффективности</vt:lpstr>
      <vt:lpstr>Национальный проект «Культура»</vt:lpstr>
      <vt:lpstr>Первые итоги и оценка эффективности составляющей национального проекта «Культурная среда» </vt:lpstr>
      <vt:lpstr>Победители конкурсного отбора</vt:lpstr>
      <vt:lpstr>Финансирование проекта (2020-2021 гг.) </vt:lpstr>
      <vt:lpstr>Комплектование фондов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Julia</cp:lastModifiedBy>
  <cp:revision>33</cp:revision>
  <dcterms:created xsi:type="dcterms:W3CDTF">2020-11-10T11:26:58Z</dcterms:created>
  <dcterms:modified xsi:type="dcterms:W3CDTF">2020-11-19T06:35:51Z</dcterms:modified>
</cp:coreProperties>
</file>