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3" r:id="rId3"/>
    <p:sldId id="280" r:id="rId4"/>
    <p:sldId id="278" r:id="rId5"/>
    <p:sldId id="262" r:id="rId6"/>
    <p:sldId id="270" r:id="rId7"/>
    <p:sldId id="261" r:id="rId8"/>
    <p:sldId id="263" r:id="rId9"/>
    <p:sldId id="274" r:id="rId10"/>
    <p:sldId id="276" r:id="rId11"/>
    <p:sldId id="279" r:id="rId12"/>
    <p:sldId id="275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-3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41E03-73E6-4D2F-9B4A-3E38BC92046E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0DFC4-3AA2-4F8A-8BA3-9BDCAE0A9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23F0-204C-4711-BCEB-ED6E4D48591E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CF372-AFC8-4A46-9C95-B8F4EBB88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3C252-B357-4FC4-B942-CCCAD321FD19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1D3B-0A96-4683-8E9E-7BC43AAA8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56A3E-4A6F-4535-84D3-9B50F32B14B6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AE15E-4354-48FE-9F98-DAA36B40A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4D7B8-04EE-4905-A8EB-6819AB8F3B45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80BD7-FC7E-4704-A811-5262B16C0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EDFDF-660F-4019-B48F-6B2DD9A71382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6B491-1A1A-454A-B783-F1883DFBC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33" y="1812927"/>
            <a:ext cx="41766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45437" y="1812927"/>
            <a:ext cx="42006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D2D5-58CC-401D-A9A3-DAAC63BCD9E0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0E4B-2724-4FBA-8030-B6A6C6F2E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31EC-02E7-4EC8-8E8A-3173C0503DE8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27DAC-E03A-4227-9BB3-A1A58B1B2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FB4B-E1CA-4ACD-AC53-BDA04AD4DB2D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F42FE-7C70-4F4F-87AA-FB062EE68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E250-C754-4BB9-8439-37E7B459A0C6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7CE16-FF6C-44CB-A21B-FBAD39155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7305663" y="1436862"/>
            <a:ext cx="1448871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7534056" y="1411792"/>
            <a:ext cx="1107153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7008245" y="1894454"/>
            <a:ext cx="803152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7232193" y="1811313"/>
            <a:ext cx="652784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6291683" y="2083427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8176122" y="993076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6746129" y="189445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8198402" y="106059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610E3-FA42-4C0F-AC49-F6F93C084DEA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1137-1AEC-45C0-9473-94FDE22E0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46200" y="676275"/>
            <a:ext cx="9499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46200" y="1806575"/>
            <a:ext cx="94996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613" y="59515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35CA4C-013B-4553-8DA9-08F20A5E8296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800" y="5951538"/>
            <a:ext cx="70088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88" y="5951538"/>
            <a:ext cx="8112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5F82F1-34CD-4173-9B7A-541FC2B8F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60"/>
          <p:cNvGrpSpPr>
            <a:grpSpLocks/>
          </p:cNvGrpSpPr>
          <p:nvPr/>
        </p:nvGrpSpPr>
        <p:grpSpPr bwMode="auto">
          <a:xfrm>
            <a:off x="-44450" y="0"/>
            <a:ext cx="12236450" cy="6858000"/>
            <a:chOff x="-33595" y="0"/>
            <a:chExt cx="9177595" cy="6857999"/>
          </a:xfrm>
        </p:grpSpPr>
        <p:grpSp>
          <p:nvGrpSpPr>
            <p:cNvPr id="1032" name="Group 182"/>
            <p:cNvGrpSpPr>
              <a:grpSpLocks/>
            </p:cNvGrpSpPr>
            <p:nvPr/>
          </p:nvGrpSpPr>
          <p:grpSpPr bwMode="auto"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1033" name="Group 189"/>
            <p:cNvGrpSpPr>
              <a:grpSpLocks/>
            </p:cNvGrpSpPr>
            <p:nvPr/>
          </p:nvGrpSpPr>
          <p:grpSpPr bwMode="auto"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1034" name="Group 200"/>
            <p:cNvGrpSpPr>
              <a:grpSpLocks/>
            </p:cNvGrpSpPr>
            <p:nvPr/>
          </p:nvGrpSpPr>
          <p:grpSpPr bwMode="auto"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38" r:id="rId2"/>
    <p:sldLayoutId id="2147483837" r:id="rId3"/>
    <p:sldLayoutId id="2147483836" r:id="rId4"/>
    <p:sldLayoutId id="2147483835" r:id="rId5"/>
    <p:sldLayoutId id="2147483834" r:id="rId6"/>
    <p:sldLayoutId id="2147483833" r:id="rId7"/>
    <p:sldLayoutId id="2147483832" r:id="rId8"/>
    <p:sldLayoutId id="2147483840" r:id="rId9"/>
    <p:sldLayoutId id="2147483831" r:id="rId10"/>
    <p:sldLayoutId id="2147483830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12988" y="1719263"/>
            <a:ext cx="7708900" cy="9445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2021</a:t>
            </a:r>
            <a:endParaRPr lang="ru-RU" sz="6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9038" y="3570288"/>
            <a:ext cx="9545637" cy="1260475"/>
          </a:xfrm>
        </p:spPr>
        <p:txBody>
          <a:bodyPr/>
          <a:lstStyle/>
          <a:p>
            <a:pPr algn="just"/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«У моей семьи не было денег на образование. Вместо университета я просто читал. В 27 лет я окончил библиотеку».</a:t>
            </a:r>
          </a:p>
          <a:p>
            <a:pPr algn="r"/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Рэй Брэдбери, писатель, США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563563"/>
            <a:ext cx="11430000" cy="6708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«Пишем план работы на 2021 год». Содержание: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Десятилетие детства в РФ (2018-2027 гг.). (Ролевая семейная игра; мероприятия по правилам безопасности)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 празднования 800-летия со дня рождения Александра Невского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ООН (Десятилетие наук об океане- 2021-2030гг.; Международный год мира и доверия; Международный год овощей и фруктов)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Псковские даты (1000-летие п. </a:t>
            </a:r>
            <a:r>
              <a:rPr lang="ru-RU" sz="2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Усвяты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100-летие подвига первых героев СССР: 100-летие со дня рождения Б.С. </a:t>
            </a:r>
            <a:r>
              <a:rPr lang="ru-RU" sz="2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Скобельцына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100-летие со дня рождения Е.А. </a:t>
            </a:r>
            <a:r>
              <a:rPr lang="ru-RU" sz="2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Маймина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Литературные юбилеи (60 лет премии им. Х.К. Андерсена; 200-летие Ф.М. Достоевского и Н.А. Некрасова; 325 лет «Домострою»; 220 лет В.И. Далю; 130 лет «Приключениям Шерлока Холмса» А. </a:t>
            </a:r>
            <a:r>
              <a:rPr lang="ru-RU" sz="2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Конан-Дойля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85 лет «Голубой чашке» А. Гайдара; 190 лет «Сказке о царе </a:t>
            </a:r>
            <a:r>
              <a:rPr lang="ru-RU" sz="2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Салтане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 А. Пушкина)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ru-RU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563563"/>
            <a:ext cx="11430000" cy="5848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«Пишем план работы на 2021 год». Раскрыты направления: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 развитие интереса к чтению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библиотеки и семьи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читательских интересов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Популяризация науки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интереса к краеведению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просвещение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Литературные юбилеи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экологических знаний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книгами о 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конкурсе «Псковский говорок»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конкурсе «Авторский книжный путеводитель»</a:t>
            </a: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лыбающееся лицо 2"/>
          <p:cNvSpPr/>
          <p:nvPr/>
        </p:nvSpPr>
        <p:spPr>
          <a:xfrm rot="20192971">
            <a:off x="909638" y="1203325"/>
            <a:ext cx="5430837" cy="5178425"/>
          </a:xfrm>
          <a:prstGeom prst="smileyFac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ьная выноска 3"/>
          <p:cNvSpPr/>
          <p:nvPr/>
        </p:nvSpPr>
        <p:spPr>
          <a:xfrm rot="890948">
            <a:off x="5259388" y="280988"/>
            <a:ext cx="6777037" cy="4057650"/>
          </a:xfrm>
          <a:prstGeom prst="wedgeEllipseCallout">
            <a:avLst>
              <a:gd name="adj1" fmla="val -41781"/>
              <a:gd name="adj2" fmla="val 66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182931">
            <a:off x="5137150" y="1690688"/>
            <a:ext cx="7323138" cy="9239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563563"/>
            <a:ext cx="11430000" cy="5170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 необходимые ребенку, чтобы достичь успеха во взрослой жизни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Увлеченность (Живой ум)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Любопытство (А что, если?...)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 (Представлять и преобразовывать мир)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Критическое/тестовое мышление (Умение делать выбор из нескольких вариантов)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563563"/>
            <a:ext cx="11430000" cy="59705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проекты,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Областная Столица Всероссийской недели детской и юношеской книги» -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март-апрель,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Палкино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«Сумка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почтальона».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конкурс детско-юношеского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литературно-художественного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«Псковский говорок»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октябрь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2020-апрель 2021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Участники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 представляют самостоятельно выполненную творческую работу – небольшое литературное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(рассказ, эссе, стихотворение) или рисованную историю (комикс). Акцент в работе делается на использовании псковского говора.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«Сказочная страна Александра Волкова». Областной конкурс иллюстраций - январь-март.   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563563"/>
            <a:ext cx="11430000" cy="6370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проекты,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«Великие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реформы на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Псковщине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(60-70-е годы Х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века). К 160-летию отмены крепостного права 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России. ХХ конкурс проекта «Юный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краевед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октябрь 2020 – апрель 2021гг.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«Роль князя Александра Невского в развитии российского государства и общества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Региональные Александро-Невские юношеские чтения Региональные юношеские военно-патриотические чтения, посвященные подвигу 6-й роты - февраль.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«Святому братству верен я»: ученики и учителя Пушкинского лицея» (к 120-летию основания лицея –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1811). Областной конкурс творческих и исследовательских работ - январь-февраль.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творческий конкурс «Светлый праздник» - в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328613" y="334963"/>
            <a:ext cx="11503025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Областной день семейного чтения «Читаем всей семьей». Тема года: «Книжный городок» – 15 мая.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«С днем рождения, Александр Сергеевич!». Областная акция – 1-я декада июня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«Книготур2021». Летний виртуальный региональный проект – 1июня-31 августа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«Справочное бюро русского языка». Региональная акция к Международному Дню грамотности – 8 сентября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«ЖивиМечтайПутешествуй». Региональная программа в Год детского туризма. Продлена на 2021 гг.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«Книги на гастролях». Проект по организации передвижных книжных выставок из фондов ПОБДЮ в муниципальных детских библиотеках – в теч.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401638" y="1331913"/>
            <a:ext cx="115951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«Единый день писателя-юбиляра». Региональная акция.</a:t>
            </a:r>
          </a:p>
          <a:p>
            <a:pPr algn="just"/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января – 75 лет российскому детскому писателю, поэту, переводчику Михаилу Давидовичу Яснову (родился в 1946 году)</a:t>
            </a:r>
          </a:p>
          <a:p>
            <a:pPr algn="just"/>
            <a:r>
              <a:rPr lang="ru-RU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17 февраля – 115 лет со дня рождения русской советской детской поэтессы Агнии Львовны Барто (1906 -1981)</a:t>
            </a:r>
          </a:p>
          <a:p>
            <a:pPr algn="just"/>
            <a:r>
              <a:rPr lang="ru-RU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14 июня - 130 лет со дня рождения русского советского писателя, драматурга, переводчика Александра Мелентьевича Волкова (1891-1977)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5563" y="962025"/>
            <a:ext cx="9245600" cy="45402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Ежегодные акции, фестивали, конкурсы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Тотальный диктант; 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Библионочь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Библиосумерки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Пушкинский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(День русского языка); 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книги;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«Символы России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«Живая классика»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акция «Читаем детям о войне»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4175" y="552450"/>
            <a:ext cx="11456988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«Книжные игры».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лаборатория специалистов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 области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работающих с детьми и юношеством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июня.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«Норд-Вест: библиотечные векторы». Межрегиональная конференция с участием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и специалистов библиотек области, работающих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– 22-23 сентября.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книга». Профессиональный конкурс детских библиотекарей. Тема года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«Авторский книжный путеводитель».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работ до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представляется работа,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выполненная в форме рекомендательного списка книг, которые библиотекари по своему выбору рекомендуют к обязательному прочтению детям от 7 до 14 лет. На каждую книгу пишется авторская аннотация.  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175" y="138113"/>
            <a:ext cx="11337925" cy="51387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«Живут в России разные народы».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Методико-библиографические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коллекция». Сборник сценариев библиотек области по работе с детьми 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юношеством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 детства в юность». Дайджест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найти свою науку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?». Методико-библиографические материалы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«Пишем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на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год». Методические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«Чтоб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интересней было жить!».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работы с читателями ПОБДЮ им. В.А. Каверина.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сборник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1189</TotalTime>
  <Words>649</Words>
  <Application>Microsoft Office PowerPoint</Application>
  <PresentationFormat>Произвольный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Verdana</vt:lpstr>
      <vt:lpstr>Arial</vt:lpstr>
      <vt:lpstr>Wingdings 2</vt:lpstr>
      <vt:lpstr>Calibri</vt:lpstr>
      <vt:lpstr>Times New Roman</vt:lpstr>
      <vt:lpstr>Wingdings</vt:lpstr>
      <vt:lpstr>Autumn</vt:lpstr>
      <vt:lpstr>Autumn</vt:lpstr>
      <vt:lpstr>Планирование – 2021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– 2020 </dc:title>
  <dc:creator>User</dc:creator>
  <cp:lastModifiedBy>Julia</cp:lastModifiedBy>
  <cp:revision>67</cp:revision>
  <dcterms:created xsi:type="dcterms:W3CDTF">2019-09-18T13:51:13Z</dcterms:created>
  <dcterms:modified xsi:type="dcterms:W3CDTF">2020-10-08T10:52:55Z</dcterms:modified>
</cp:coreProperties>
</file>