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284" r:id="rId3"/>
    <p:sldId id="283" r:id="rId4"/>
    <p:sldId id="285" r:id="rId5"/>
    <p:sldId id="286" r:id="rId6"/>
    <p:sldId id="287" r:id="rId7"/>
    <p:sldId id="262" r:id="rId8"/>
    <p:sldId id="257" r:id="rId9"/>
    <p:sldId id="280" r:id="rId10"/>
    <p:sldId id="282" r:id="rId11"/>
    <p:sldId id="263" r:id="rId12"/>
    <p:sldId id="260" r:id="rId13"/>
    <p:sldId id="274" r:id="rId14"/>
    <p:sldId id="275" r:id="rId15"/>
    <p:sldId id="279" r:id="rId16"/>
    <p:sldId id="272" r:id="rId17"/>
    <p:sldId id="258" r:id="rId18"/>
    <p:sldId id="271" r:id="rId19"/>
    <p:sldId id="273" r:id="rId20"/>
    <p:sldId id="266" r:id="rId21"/>
    <p:sldId id="270" r:id="rId22"/>
    <p:sldId id="269" r:id="rId23"/>
    <p:sldId id="259" r:id="rId24"/>
    <p:sldId id="261" r:id="rId25"/>
    <p:sldId id="264" r:id="rId26"/>
    <p:sldId id="265" r:id="rId27"/>
    <p:sldId id="268" r:id="rId28"/>
    <p:sldId id="288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24" autoAdjust="0"/>
    <p:restoredTop sz="94660"/>
  </p:normalViewPr>
  <p:slideViewPr>
    <p:cSldViewPr>
      <p:cViewPr varScale="1">
        <p:scale>
          <a:sx n="116" d="100"/>
          <a:sy n="116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9F68BF-25CD-4FEF-A9C5-C08D65511579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C3CCAD-2A00-48BF-A267-04FCC435C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57654-F57D-48F2-BE95-3A198AC672F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5282-1CDE-4869-B281-EB85F017B46C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071A5-5885-4046-BF3F-EB84FE0FE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FB4C3-99FE-4A1F-9F0C-8B06A0F6CCCD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FFEB0-4F78-44A4-AD66-A10E905B3D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D616-22C4-49C4-B060-88A4706E8D53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A09B-9651-407D-94F6-BA32D2712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0E78-D4A9-411A-BDD5-304003F44252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0D60-1284-4A5A-8AF4-6AB2C82AA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89BA-121E-4E0E-8EF2-8F0BF5B0AD94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0F05-3C5E-47E3-8695-379ED81A8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DC92C-21F3-4F91-B189-A57F25545FBF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95FBF-C7E8-4F88-8506-D63FB74FC2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1ED9-3DF0-463E-93F2-4C0CE145FC43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DD6B-8E67-4D5D-9FE4-2E2624DBD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D9C73-11BE-47C0-8FEB-8C0526F0D7F4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E9A10-45F2-40B8-A19A-EA8354737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EAED-8476-4628-96F4-5DBC5AB5E4AC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54736-C877-4BBF-B082-B5D848AD3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A6DAD-A741-46EA-9359-A0BDF4CDEACA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98B8E-199A-431A-8A41-C81CCF8CC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CF43-95C4-473D-9512-BB7D8C45108D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3274-1585-4B51-8095-169AA2650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DB422D-C26E-41C1-B3EE-DA4B685DCCC0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E43D81-3947-4E06-ADD5-BD0B42EF3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051?list=847002cf4e06d09934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away.php?to=https://dom-knig.com/author/39909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vk.com/video-65629221_456239049?list=5caf562ae8ba832fb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207?list=bed7a6f1712e5cf48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vk.com/video-65629221_456239192?list=5fda832c9f902c4ddb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vk.com/video-65629221_456239190?list=560147bd3dff10f311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ideo-65629221_456239099?list=3a35506be9cc903550" TargetMode="External"/><Relationship Id="rId5" Type="http://schemas.openxmlformats.org/officeDocument/2006/relationships/hyperlink" Target="https://vk.com/video-65629221_456239172?list=f6b225869aa1eb72f5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s://vk.com/video-65629221_456239161?list=b8d60179b20d37485a" TargetMode="Externa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127?list=421ccf769569c148d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vk.com/video-65629221_456239065?list=c7513bd54eca37be2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vk.com/video2682505_456239674?list=91bb51365fe0f053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243?list=a3c897f771e3ba007c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vk.com/video-65629221_456239215?list=373417c26dc4bee44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350?list=88cfa8bc9777998b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vk.com/video-65629221_456239337?list=02b80ec7083a61047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65629221_456239296?list=88efcbf16ec368cdf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vk.com/video-65629221_456239291?list=852bc124cf085080f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ideo-65629221_456239315?list=d4e044ce44e06a87d3" TargetMode="External"/><Relationship Id="rId5" Type="http://schemas.openxmlformats.org/officeDocument/2006/relationships/hyperlink" Target="https://vk.com/video-65629221_456239321?list=ffe82d9af18f72cb4f" TargetMode="Externa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119586749_456239174?list=8afaa85f9d8759dafa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vk.com/video545735814_456239081?list=e107c9b1eded6ca83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et_literatura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ideo-153168743_456239164?list=104525ca9e05d61102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411538"/>
            <a:ext cx="4198937" cy="31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981075"/>
            <a:ext cx="3767138" cy="45053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340" name="Прямоугольник 2"/>
          <p:cNvSpPr>
            <a:spLocks noChangeArrowheads="1"/>
          </p:cNvSpPr>
          <p:nvPr/>
        </p:nvSpPr>
        <p:spPr bwMode="auto">
          <a:xfrm>
            <a:off x="971550" y="211138"/>
            <a:ext cx="83169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МБУК «Центральная городская библиотека им. М.И.Семевского»</a:t>
            </a:r>
          </a:p>
          <a:p>
            <a:pPr algn="ctr"/>
            <a:r>
              <a:rPr lang="ru-RU" b="1">
                <a:latin typeface="Calibri" pitchFamily="34" charset="0"/>
              </a:rPr>
              <a:t>Городская детская библиотека им. А.Гайдара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6313" y="3435350"/>
            <a:ext cx="2470150" cy="295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851275" y="1112838"/>
            <a:ext cx="48498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latin typeface="Calibri" pitchFamily="34" charset="0"/>
              </a:rPr>
              <a:t>Социальные медиа в помощь</a:t>
            </a:r>
          </a:p>
          <a:p>
            <a:r>
              <a:rPr lang="ru-RU" sz="2400" b="1" i="1">
                <a:latin typeface="Calibri" pitchFamily="34" charset="0"/>
              </a:rPr>
              <a:t>традиционным  формам </a:t>
            </a:r>
          </a:p>
          <a:p>
            <a:r>
              <a:rPr lang="ru-RU" sz="2400" b="1" i="1">
                <a:latin typeface="Calibri" pitchFamily="34" charset="0"/>
              </a:rPr>
              <a:t>продвижения чтения </a:t>
            </a:r>
          </a:p>
          <a:p>
            <a:r>
              <a:rPr lang="ru-RU" sz="2400" b="1" i="1">
                <a:latin typeface="Calibri" pitchFamily="34" charset="0"/>
              </a:rPr>
              <a:t> </a:t>
            </a:r>
          </a:p>
          <a:p>
            <a:r>
              <a:rPr lang="ru-RU" sz="1600">
                <a:latin typeface="Calibri" pitchFamily="34" charset="0"/>
              </a:rPr>
              <a:t>Докладчик: </a:t>
            </a:r>
            <a:r>
              <a:rPr lang="ru-RU" sz="1600" b="1">
                <a:latin typeface="Calibri" pitchFamily="34" charset="0"/>
              </a:rPr>
              <a:t>Терешина Л.Н., </a:t>
            </a:r>
            <a:r>
              <a:rPr lang="ru-RU" sz="1600">
                <a:latin typeface="Calibri" pitchFamily="34" charset="0"/>
              </a:rPr>
              <a:t>зам.директора</a:t>
            </a:r>
          </a:p>
          <a:p>
            <a:r>
              <a:rPr lang="ru-RU" sz="1600">
                <a:latin typeface="Calibri" pitchFamily="34" charset="0"/>
              </a:rPr>
              <a:t>по работе с детьми МБУК «ЦГБ им. М.И.Семевского»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 rot="-1063643">
            <a:off x="236538" y="5667375"/>
            <a:ext cx="1722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г. Великие Луки</a:t>
            </a:r>
          </a:p>
          <a:p>
            <a:r>
              <a:rPr lang="ru-RU">
                <a:latin typeface="Calibri" pitchFamily="34" charset="0"/>
              </a:rPr>
              <a:t>10.09.2020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0" y="2781300"/>
            <a:ext cx="5040313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Фрагмент коллективного творчества 4 класса на самоизоляции: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Изоляция весною нас с тобою </a:t>
            </a:r>
            <a:br>
              <a:rPr lang="ru-RU" sz="2400" smtClean="0"/>
            </a:br>
            <a:r>
              <a:rPr lang="ru-RU" sz="2400" smtClean="0"/>
              <a:t>не проймёт, </a:t>
            </a:r>
            <a:br>
              <a:rPr lang="ru-RU" sz="2400" smtClean="0"/>
            </a:br>
            <a:r>
              <a:rPr lang="ru-RU" sz="2400" smtClean="0"/>
              <a:t>Каждый ученик толковый </a:t>
            </a:r>
            <a:br>
              <a:rPr lang="ru-RU" sz="2400" smtClean="0"/>
            </a:br>
            <a:r>
              <a:rPr lang="ru-RU" sz="2400" smtClean="0"/>
              <a:t>Дело по душе найдёт. </a:t>
            </a:r>
            <a:br>
              <a:rPr lang="ru-RU" sz="2400" smtClean="0"/>
            </a:br>
            <a:r>
              <a:rPr lang="ru-RU" sz="2400" smtClean="0"/>
              <a:t>Утром книгу почитаем, </a:t>
            </a:r>
            <a:br>
              <a:rPr lang="ru-RU" sz="2400" smtClean="0"/>
            </a:br>
            <a:r>
              <a:rPr lang="ru-RU" sz="2400" smtClean="0"/>
              <a:t>А потом – на Учи.ру. ..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В целом дружно мы живём, </a:t>
            </a:r>
            <a:br>
              <a:rPr lang="ru-RU" sz="2400" smtClean="0"/>
            </a:br>
            <a:r>
              <a:rPr lang="ru-RU" sz="2400" smtClean="0"/>
              <a:t>Не хандрим и лета ждём, </a:t>
            </a:r>
            <a:br>
              <a:rPr lang="ru-RU" sz="2400" smtClean="0"/>
            </a:br>
            <a:r>
              <a:rPr lang="ru-RU" sz="2400" smtClean="0"/>
              <a:t>Всей семьёй играем в прятки </a:t>
            </a:r>
            <a:br>
              <a:rPr lang="ru-RU" sz="2400" smtClean="0"/>
            </a:br>
            <a:r>
              <a:rPr lang="ru-RU" sz="2400" smtClean="0"/>
              <a:t>И читаем на ночь сказки.</a:t>
            </a:r>
          </a:p>
        </p:txBody>
      </p:sp>
      <p:pic>
        <p:nvPicPr>
          <p:cNvPr id="23555" name="Picture 2" descr="C:\Documents and Settings\Библио\Рабочий стол\2020-09-08_17-32-07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484313"/>
            <a:ext cx="4416425" cy="4741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-4763" y="476250"/>
            <a:ext cx="2947988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 75-летию Победы: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Онлайн – опрос</a:t>
            </a:r>
            <a:br>
              <a:rPr lang="ru-RU" sz="2800" dirty="0" smtClean="0"/>
            </a:br>
            <a:r>
              <a:rPr lang="ru-RU" sz="2800" dirty="0" smtClean="0"/>
              <a:t>для родителей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«10 лучших книг </a:t>
            </a:r>
            <a:br>
              <a:rPr lang="ru-RU" sz="2800" b="1" dirty="0" smtClean="0"/>
            </a:br>
            <a:r>
              <a:rPr lang="ru-RU" sz="2800" b="1" dirty="0" smtClean="0"/>
              <a:t>о войне детям»</a:t>
            </a:r>
            <a:endParaRPr lang="ru-RU" sz="2800" b="1" dirty="0"/>
          </a:p>
        </p:txBody>
      </p:sp>
      <p:pic>
        <p:nvPicPr>
          <p:cNvPr id="24579" name="Picture 2" descr="C:\Documents and Settings\Библио\Рабочий стол\2020-09-08_16-42-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7038" y="30163"/>
            <a:ext cx="6284912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31863" y="0"/>
            <a:ext cx="7369175" cy="7207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К 75-летию </a:t>
            </a:r>
            <a:r>
              <a:rPr lang="ru-RU" sz="2000" b="1" smtClean="0">
                <a:solidFill>
                  <a:srgbClr val="FF0000"/>
                </a:solidFill>
              </a:rPr>
              <a:t>Победы</a:t>
            </a:r>
            <a:r>
              <a:rPr lang="ru-RU" sz="2400" b="1" smtClean="0">
                <a:solidFill>
                  <a:srgbClr val="FF0000"/>
                </a:solidFill>
              </a:rPr>
              <a:t> в Великой Отечественной войне</a:t>
            </a:r>
          </a:p>
        </p:txBody>
      </p:sp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468313" y="354013"/>
            <a:ext cx="858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https://vk.com/video-65629221_456239051?list=847002cf4e06d09934</a:t>
            </a:r>
            <a:endParaRPr lang="ru-RU">
              <a:latin typeface="Calibri" pitchFamily="34" charset="0"/>
            </a:endParaRPr>
          </a:p>
          <a:p>
            <a:r>
              <a:rPr lang="en-US">
                <a:latin typeface="Calibri" pitchFamily="34" charset="0"/>
                <a:hlinkClick r:id="rId4"/>
              </a:rPr>
              <a:t>https://vk.com/video-65629221_456239049?list=5caf562ae8ba832fbf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5604" name="Picture 3" descr="C:\Documents and Settings\Библио\Рабочий стол\2020-09-08_16-41-3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2050" y="2144713"/>
            <a:ext cx="41449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65088" y="954088"/>
            <a:ext cx="9064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  <a:hlinkClick r:id="rId6"/>
              </a:rPr>
              <a:t>Книги Вильяма Козлова онлайн </a:t>
            </a:r>
            <a:r>
              <a:rPr lang="en-US">
                <a:latin typeface="Calibri" pitchFamily="34" charset="0"/>
                <a:hlinkClick r:id="rId6"/>
              </a:rPr>
              <a:t>https://vk.com/away.php?to=https%3A%2F%2Fdom-knig.com%2Fauthor%2F39909%23&amp;post=-65629221_858&amp;el=snippet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5606" name="Picture 2" descr="C:\Documents and Settings\Библио\Рабочий стол\2020-09-08_16-39-2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88" y="1516063"/>
            <a:ext cx="49244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179388" y="666750"/>
            <a:ext cx="8589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https://vk.com/video-65629221_456239207?list=bed7a6f1712e5cf487</a:t>
            </a:r>
            <a:endParaRPr lang="ru-RU">
              <a:latin typeface="Calibri" pitchFamily="34" charset="0"/>
            </a:endParaRPr>
          </a:p>
          <a:p>
            <a:r>
              <a:rPr lang="en-US">
                <a:latin typeface="Calibri" pitchFamily="34" charset="0"/>
                <a:hlinkClick r:id="rId4"/>
              </a:rPr>
              <a:t>https://vk.com/video-65629221_456239192?list=5fda832c9f902c4ddb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6627" name="Picture 3" descr="C:\Documents and Settings\Библио\Рабочий стол\2020-09-08_16-06-3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88" y="1989138"/>
            <a:ext cx="4676775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161925" y="173038"/>
            <a:ext cx="9072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Дистанционный конкурс чтецов «Подвигам героев жить в веках!»</a:t>
            </a:r>
          </a:p>
        </p:txBody>
      </p:sp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3288" y="1573213"/>
            <a:ext cx="4408487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336550"/>
            <a:ext cx="8229600" cy="1143000"/>
          </a:xfrm>
        </p:spPr>
        <p:txBody>
          <a:bodyPr/>
          <a:lstStyle/>
          <a:p>
            <a:pPr eaLnBrk="1" hangingPunct="1"/>
            <a:r>
              <a:rPr lang="en-US" sz="1600" smtClean="0">
                <a:hlinkClick r:id="rId3"/>
              </a:rPr>
              <a:t>https://vk.com/video-65629221_456239190?list=560147bd3dff10f311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en-US" sz="1600" smtClean="0">
                <a:hlinkClick r:id="rId4"/>
              </a:rPr>
              <a:t>https://vk.com/video-65629221_456239161?list=b8d60179b20d37485a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en-US" sz="1600" smtClean="0">
                <a:hlinkClick r:id="rId5"/>
              </a:rPr>
              <a:t>https://vk.com/video-65629221_456239172?list=f6b225869aa1eb72f5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en-US" sz="1600" smtClean="0">
                <a:hlinkClick r:id="rId6"/>
              </a:rPr>
              <a:t>https://vk.com/video-65629221_456239099?list=3a35506be9cc903550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/>
            </a:r>
            <a:br>
              <a:rPr lang="ru-RU" sz="1600" smtClean="0"/>
            </a:br>
            <a:r>
              <a:rPr lang="ru-RU" sz="2000" smtClean="0"/>
              <a:t/>
            </a:r>
            <a:br>
              <a:rPr lang="ru-RU" sz="2000" smtClean="0"/>
            </a:br>
            <a:endParaRPr lang="ru-RU" sz="2000" smtClean="0"/>
          </a:p>
        </p:txBody>
      </p:sp>
      <p:pic>
        <p:nvPicPr>
          <p:cNvPr id="27651" name="Picture 3" descr="C:\Documents and Settings\Библио\Рабочий стол\2020-09-08_16-13-3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1238" y="1412875"/>
            <a:ext cx="30527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Documents and Settings\Библио\Рабочий стол\2020-09-08_16-19-4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1163" y="4422775"/>
            <a:ext cx="3608387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1085850" y="981075"/>
            <a:ext cx="5005388" cy="3657600"/>
          </a:xfrm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716338"/>
            <a:ext cx="2951163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u="sng" smtClean="0">
                <a:hlinkClick r:id="rId3"/>
              </a:rPr>
              <a:t>Читательский клуб «ЗНАЙКИ» к 75-летию Победы:</a:t>
            </a:r>
            <a:br>
              <a:rPr lang="ru-RU" sz="2400" u="sng" smtClean="0">
                <a:hlinkClick r:id="rId3"/>
              </a:rPr>
            </a:br>
            <a:r>
              <a:rPr lang="ru-RU" sz="2000" u="sng" smtClean="0">
                <a:hlinkClick r:id="rId3"/>
              </a:rPr>
              <a:t/>
            </a:r>
            <a:br>
              <a:rPr lang="ru-RU" sz="2000" u="sng" smtClean="0">
                <a:hlinkClick r:id="rId3"/>
              </a:rPr>
            </a:br>
            <a:r>
              <a:rPr lang="en-US" sz="1800" smtClean="0">
                <a:hlinkClick r:id="rId3"/>
              </a:rPr>
              <a:t>https://vk.com/video-65629221_456239127?list=421ccf769569c148d1</a:t>
            </a:r>
            <a:r>
              <a:rPr lang="ru-RU" sz="1800" smtClean="0">
                <a:hlinkClick r:id="rId4"/>
              </a:rPr>
              <a:t/>
            </a:r>
            <a:br>
              <a:rPr lang="ru-RU" sz="1800" smtClean="0">
                <a:hlinkClick r:id="rId4"/>
              </a:rPr>
            </a:br>
            <a:r>
              <a:rPr lang="en-US" sz="1800" smtClean="0">
                <a:hlinkClick r:id="rId4"/>
              </a:rPr>
              <a:t>https://vk.com/video-65629221_456239065?list=c7513bd54eca37be2f</a:t>
            </a:r>
            <a:r>
              <a:rPr lang="ru-RU" sz="1800" smtClean="0"/>
              <a:t/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28675" name="Picture 2" descr="C:\Documents and Settings\Библио\Рабочий стол\2020-09-08_16-32-58.pn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654550" y="1628775"/>
            <a:ext cx="4340225" cy="4525963"/>
          </a:xfrm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1628775"/>
            <a:ext cx="4606925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195513" y="261938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Праздничная акция </a:t>
            </a:r>
            <a:br>
              <a:rPr lang="ru-RU" sz="2400" b="1" smtClean="0"/>
            </a:br>
            <a:r>
              <a:rPr lang="ru-RU" sz="2400" b="1" smtClean="0"/>
              <a:t>«Когда все вместе»</a:t>
            </a:r>
            <a:br>
              <a:rPr lang="ru-RU" sz="2400" b="1" smtClean="0"/>
            </a:br>
            <a:r>
              <a:rPr lang="ru-RU" sz="2400" b="1" smtClean="0"/>
              <a:t>к Международному дню семьи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8425"/>
            <a:ext cx="36337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C:\Documents and Settings\Библио\Рабочий стол\2020-09-08_15-54-31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319588" y="1700213"/>
            <a:ext cx="4824412" cy="4918075"/>
          </a:xfrm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13" y="2924175"/>
            <a:ext cx="3654425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-973138" y="-161925"/>
            <a:ext cx="8229601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К Международному дню семьи: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32463"/>
            <a:ext cx="8229600" cy="45275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/>
              <a:t>май 2020 г.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hlinkClick r:id="rId4"/>
              </a:rPr>
              <a:t>https://vk.com/video2682505_456239674?list=91bb51365fe0f05358</a:t>
            </a:r>
            <a:endParaRPr lang="ru-RU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0724" name="Picture 3" descr="C:\Documents and Settings\Библио\Рабочий стол\2020-09-08_15-31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81075"/>
            <a:ext cx="4608512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263" y="57150"/>
            <a:ext cx="270351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8400" y="3644900"/>
            <a:ext cx="37623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-387350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smtClean="0"/>
              <a:t>Праздничная акция «Когда все вместе»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914400" y="6453188"/>
            <a:ext cx="8229600" cy="4525962"/>
          </a:xfrm>
        </p:spPr>
        <p:txBody>
          <a:bodyPr/>
          <a:lstStyle/>
          <a:p>
            <a:pPr eaLnBrk="1" hangingPunct="1"/>
            <a:r>
              <a:rPr lang="en-US" sz="1800" smtClean="0">
                <a:hlinkClick r:id="rId3"/>
              </a:rPr>
              <a:t>https://vk.com/video-65629221_456239243?list=a3c897f771e3ba007c</a:t>
            </a:r>
            <a:endParaRPr lang="ru-RU" sz="1800" smtClean="0"/>
          </a:p>
          <a:p>
            <a:pPr eaLnBrk="1" hangingPunct="1"/>
            <a:endParaRPr lang="ru-RU" smtClean="0"/>
          </a:p>
        </p:txBody>
      </p:sp>
      <p:pic>
        <p:nvPicPr>
          <p:cNvPr id="32772" name="Picture 2" descr="C:\Documents and Settings\Библио\Рабочий стол\2020-09-08_15-49-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775" y="404813"/>
            <a:ext cx="64373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68300" y="-17463"/>
            <a:ext cx="8229600" cy="1143001"/>
          </a:xfrm>
        </p:spPr>
        <p:txBody>
          <a:bodyPr/>
          <a:lstStyle/>
          <a:p>
            <a:pPr eaLnBrk="1" hangingPunct="1"/>
            <a:r>
              <a:rPr lang="ru-RU" sz="2400" b="1" smtClean="0"/>
              <a:t>Акция «Когда все вместе»</a:t>
            </a:r>
            <a:br>
              <a:rPr lang="ru-RU" sz="2400" b="1" smtClean="0"/>
            </a:br>
            <a:r>
              <a:rPr lang="ru-RU" sz="2400" smtClean="0"/>
              <a:t>фотоколлажи, видеоролики</a:t>
            </a:r>
          </a:p>
        </p:txBody>
      </p:sp>
      <p:pic>
        <p:nvPicPr>
          <p:cNvPr id="33795" name="Picture 2" descr="C:\Documents and Settings\Библио\Рабочий стол\2020-09-08_15-54-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4148137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4572000" y="5516563"/>
            <a:ext cx="45720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https://vk.com/video-65629221_456239215?list=373417c26dc4bee443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33797" name="Picture 3" descr="C:\Documents and Settings\Библио\Рабочий стол\2020-09-08_16-00-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800" y="1125538"/>
            <a:ext cx="45212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14338" y="227013"/>
            <a:ext cx="8283575" cy="393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>Центр информации по проблемам детства в ГДБ им. А. Гайдара</a:t>
            </a:r>
            <a:endParaRPr lang="ru-RU" sz="2400" b="1" dirty="0"/>
          </a:p>
        </p:txBody>
      </p:sp>
      <p:sp>
        <p:nvSpPr>
          <p:cNvPr id="15363" name="Подзаголовок 4"/>
          <p:cNvSpPr>
            <a:spLocks noGrp="1"/>
          </p:cNvSpPr>
          <p:nvPr>
            <p:ph type="subTitle" idx="1"/>
          </p:nvPr>
        </p:nvSpPr>
        <p:spPr>
          <a:xfrm>
            <a:off x="-1116013" y="620713"/>
            <a:ext cx="7369176" cy="720725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tx1"/>
                </a:solidFill>
              </a:rPr>
              <a:t>Примеры  книжных выставок: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4005263"/>
            <a:ext cx="362743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719138"/>
            <a:ext cx="4459287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113" y="1125538"/>
            <a:ext cx="34877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Рекомендательные списки </a:t>
            </a:r>
            <a:br>
              <a:rPr lang="ru-RU" sz="2800" smtClean="0"/>
            </a:br>
            <a:r>
              <a:rPr lang="ru-RU" sz="2800" smtClean="0"/>
              <a:t>«Вместе с книгой – в лето»</a:t>
            </a:r>
            <a:br>
              <a:rPr lang="ru-RU" sz="2800" smtClean="0"/>
            </a:br>
            <a:r>
              <a:rPr lang="ru-RU" sz="2800" smtClean="0"/>
              <a:t>Видеоролик «Весёлые приключения»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hlinkClick r:id="rId3"/>
              </a:rPr>
              <a:t>https://vk.com/video-65629221_456239350?list=88cfa8bc9777998b01</a:t>
            </a:r>
            <a:endParaRPr lang="ru-RU" sz="1800" smtClean="0"/>
          </a:p>
          <a:p>
            <a:pPr eaLnBrk="1" hangingPunct="1"/>
            <a:r>
              <a:rPr lang="en-US" sz="1800" smtClean="0">
                <a:hlinkClick r:id="rId4"/>
              </a:rPr>
              <a:t>https://vk.com/video-65629221_456239337?list=02b80ec7083a61047a</a:t>
            </a:r>
            <a:endParaRPr lang="ru-RU" sz="1800" smtClean="0"/>
          </a:p>
          <a:p>
            <a:pPr eaLnBrk="1" hangingPunct="1"/>
            <a:endParaRPr lang="ru-RU" sz="1800" smtClean="0"/>
          </a:p>
          <a:p>
            <a:pPr eaLnBrk="1" hangingPunct="1"/>
            <a:endParaRPr lang="ru-RU" sz="1800" smtClean="0"/>
          </a:p>
        </p:txBody>
      </p:sp>
      <p:pic>
        <p:nvPicPr>
          <p:cNvPr id="34820" name="Picture 2" descr="C:\Documents and Settings\Библио\Рабочий стол\2020-09-08_14-55-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4538" y="2979738"/>
            <a:ext cx="44592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C:\Documents and Settings\Библио\Рабочий стол\2020-09-09_16-20-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2327275"/>
            <a:ext cx="40417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Региональная читательская акция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 Пушкинский день России</a:t>
            </a:r>
            <a:endParaRPr lang="ru-RU" dirty="0"/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000" smtClean="0">
                <a:hlinkClick r:id="rId3"/>
              </a:rPr>
              <a:t>Видеопоздравление с Пушкинским Днём России:</a:t>
            </a:r>
          </a:p>
          <a:p>
            <a:pPr eaLnBrk="1" hangingPunct="1"/>
            <a:r>
              <a:rPr lang="en-US" sz="2000" smtClean="0">
                <a:hlinkClick r:id="rId3"/>
              </a:rPr>
              <a:t>https://vk.com/video-65629221_456239296?list=88efcbf16ec368cdfc</a:t>
            </a:r>
            <a:endParaRPr lang="ru-RU" sz="2000" smtClean="0"/>
          </a:p>
          <a:p>
            <a:pPr eaLnBrk="1" hangingPunct="1"/>
            <a:r>
              <a:rPr lang="ru-RU" sz="2000" smtClean="0">
                <a:hlinkClick r:id="rId4"/>
              </a:rPr>
              <a:t>Виртуальная выставка детских рисунков по сказкам А.С.Пушкина:</a:t>
            </a:r>
          </a:p>
          <a:p>
            <a:pPr eaLnBrk="1" hangingPunct="1"/>
            <a:r>
              <a:rPr lang="en-US" sz="2000" smtClean="0">
                <a:hlinkClick r:id="rId4"/>
              </a:rPr>
              <a:t>https://vk.com/video-65629221_456239291?list=852bc124cf085080f3</a:t>
            </a:r>
            <a:endParaRPr lang="ru-RU" sz="2000" smtClean="0"/>
          </a:p>
          <a:p>
            <a:pPr eaLnBrk="1" hangingPunct="1"/>
            <a:endParaRPr lang="ru-RU" sz="2000" smtClean="0"/>
          </a:p>
        </p:txBody>
      </p:sp>
      <p:pic>
        <p:nvPicPr>
          <p:cNvPr id="35844" name="Picture 2" descr="C:\Documents and Settings\Библио\Рабочий стол\2020-09-08_15-22-3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0613" y="3078163"/>
            <a:ext cx="51054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Documents and Settings\Библио\Рабочий стол\2020-09-08_15-25-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3429000"/>
            <a:ext cx="3306763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1184275"/>
            <a:ext cx="28194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C:\Documents and Settings\Библио\Рабочий стол\2020-09-08_15-18-5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429000"/>
            <a:ext cx="3321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Заголовок 1"/>
          <p:cNvSpPr>
            <a:spLocks noGrp="1"/>
          </p:cNvSpPr>
          <p:nvPr>
            <p:ph type="title"/>
          </p:nvPr>
        </p:nvSpPr>
        <p:spPr>
          <a:xfrm>
            <a:off x="420688" y="587375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bg1"/>
                </a:solidFill>
                <a:hlinkClick r:id="rId5"/>
              </a:rPr>
              <a:t>Конкурс чтецов «Что за прелесть эти сказки!»</a:t>
            </a:r>
            <a:br>
              <a:rPr lang="ru-RU" sz="2400" smtClean="0">
                <a:solidFill>
                  <a:schemeClr val="bg1"/>
                </a:solidFill>
                <a:hlinkClick r:id="rId5"/>
              </a:rPr>
            </a:br>
            <a:r>
              <a:rPr lang="en-US" sz="1800" smtClean="0">
                <a:solidFill>
                  <a:schemeClr val="bg1"/>
                </a:solidFill>
                <a:hlinkClick r:id="rId5"/>
              </a:rPr>
              <a:t>https://vk.com/video-65629221_456239321?list=ffe82d9af18f72cb4f</a:t>
            </a:r>
            <a:r>
              <a:rPr lang="ru-RU" sz="1800" smtClean="0">
                <a:solidFill>
                  <a:schemeClr val="bg1"/>
                </a:solidFill>
              </a:rPr>
              <a:t/>
            </a:r>
            <a:br>
              <a:rPr lang="ru-RU" sz="1800" smtClean="0">
                <a:solidFill>
                  <a:schemeClr val="bg1"/>
                </a:solidFill>
              </a:rPr>
            </a:br>
            <a:r>
              <a:rPr lang="en-US" sz="1800" smtClean="0">
                <a:solidFill>
                  <a:schemeClr val="bg1"/>
                </a:solidFill>
                <a:hlinkClick r:id="rId6"/>
              </a:rPr>
              <a:t>https://vk.com/video-65629221_456239315?list=d4e044ce44e06a87d3</a:t>
            </a:r>
            <a:r>
              <a:rPr lang="ru-RU" sz="1800" smtClean="0">
                <a:solidFill>
                  <a:schemeClr val="bg1"/>
                </a:solidFill>
              </a:rPr>
              <a:t/>
            </a:r>
            <a:br>
              <a:rPr lang="ru-RU" sz="18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/>
            </a:r>
            <a:br>
              <a:rPr lang="ru-RU" sz="3600" smtClean="0">
                <a:solidFill>
                  <a:schemeClr val="bg1"/>
                </a:solidFill>
              </a:rPr>
            </a:br>
            <a:endParaRPr lang="ru-RU" sz="3600" smtClean="0">
              <a:solidFill>
                <a:schemeClr val="bg1"/>
              </a:solidFill>
            </a:endParaRPr>
          </a:p>
        </p:txBody>
      </p:sp>
      <p:pic>
        <p:nvPicPr>
          <p:cNvPr id="36869" name="Picture 2" descr="C:\Documents and Settings\Библио\Рабочий стол\2020-09-08_14-59-4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1184275"/>
            <a:ext cx="378618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 descr="C:\Documents and Settings\Библио\Рабочий стол\2020-09-08_15-02-0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3213" y="3581400"/>
            <a:ext cx="31686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3"/>
          <p:cNvSpPr>
            <a:spLocks noGrp="1"/>
          </p:cNvSpPr>
          <p:nvPr>
            <p:ph type="ctrTitle"/>
          </p:nvPr>
        </p:nvSpPr>
        <p:spPr>
          <a:xfrm>
            <a:off x="1198563" y="549275"/>
            <a:ext cx="7772400" cy="1470025"/>
          </a:xfrm>
        </p:spPr>
        <p:txBody>
          <a:bodyPr/>
          <a:lstStyle/>
          <a:p>
            <a:pPr eaLnBrk="1" hangingPunct="1"/>
            <a:r>
              <a:rPr lang="ru-RU" sz="2800" smtClean="0"/>
              <a:t>Книжный челлендж</a:t>
            </a:r>
            <a:br>
              <a:rPr lang="ru-RU" sz="2800" smtClean="0"/>
            </a:br>
            <a:r>
              <a:rPr lang="ru-RU" sz="2800" smtClean="0"/>
              <a:t>«Сказочная история лета»</a:t>
            </a:r>
            <a:br>
              <a:rPr lang="ru-RU" sz="2800" smtClean="0"/>
            </a:br>
            <a:r>
              <a:rPr lang="ru-RU" sz="2800" smtClean="0"/>
              <a:t>с 1 июня по 31 августа</a:t>
            </a:r>
          </a:p>
        </p:txBody>
      </p:sp>
      <p:sp>
        <p:nvSpPr>
          <p:cNvPr id="3789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3763" y="188913"/>
            <a:ext cx="7370762" cy="7191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Летнее чтение.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8438"/>
            <a:ext cx="2435225" cy="323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148138"/>
            <a:ext cx="3721100" cy="248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3651250"/>
            <a:ext cx="2387600" cy="318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2000" y="1989138"/>
            <a:ext cx="3097213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92150" y="127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Участники книжного </a:t>
            </a:r>
            <a:r>
              <a:rPr lang="ru-RU" b="1" dirty="0" err="1" smtClean="0"/>
              <a:t>челленджа</a:t>
            </a:r>
            <a:r>
              <a:rPr lang="ru-RU" b="1" dirty="0" smtClean="0"/>
              <a:t> 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825" y="1341438"/>
            <a:ext cx="4327525" cy="4781550"/>
          </a:xfrm>
        </p:spPr>
        <p:txBody>
          <a:bodyPr rtlCol="0">
            <a:normAutofit fontScale="850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Видеоролик участницы книжного </a:t>
            </a:r>
            <a:r>
              <a:rPr lang="ru-RU" sz="2400" b="1" dirty="0" err="1" smtClean="0"/>
              <a:t>челленджа</a:t>
            </a:r>
            <a:r>
              <a:rPr lang="ru-RU" sz="2400" b="1" dirty="0" smtClean="0"/>
              <a:t>  Мироновой Анастасии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(4 </a:t>
            </a:r>
            <a:r>
              <a:rPr lang="ru-RU" sz="2400" b="1" dirty="0" err="1" smtClean="0"/>
              <a:t>кл</a:t>
            </a:r>
            <a:r>
              <a:rPr lang="ru-RU" sz="2400" b="1" dirty="0" smtClean="0"/>
              <a:t>.) с таким сообщением: «Этим летом я совершила путешествие ! Побывала в таких странах ,куда не ездят поезда и не летают самолёты ! Очутилась в волшебном мире сказок ! Превратилась в бабочку . Посетила страну лилипутов .Прогулялась по волшебной стране . Была в пустынных </a:t>
            </a:r>
            <a:r>
              <a:rPr lang="ru-RU" sz="2400" b="1" dirty="0" err="1" smtClean="0"/>
              <a:t>муромских</a:t>
            </a:r>
            <a:r>
              <a:rPr lang="ru-RU" sz="2400" b="1" dirty="0" smtClean="0"/>
              <a:t> лесах . Попала в страну невыученных уроков . Древняя Греция меня встретила невероятными приключениями . Побывала на море - океане . А Вы догадались , по страницам каких книг я путешествовала ?»</a:t>
            </a:r>
          </a:p>
        </p:txBody>
      </p:sp>
      <p:sp>
        <p:nvSpPr>
          <p:cNvPr id="38916" name="Прямоугольник 8"/>
          <p:cNvSpPr>
            <a:spLocks noChangeArrowheads="1"/>
          </p:cNvSpPr>
          <p:nvPr/>
        </p:nvSpPr>
        <p:spPr bwMode="auto">
          <a:xfrm>
            <a:off x="4427538" y="5661025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3"/>
              </a:rPr>
              <a:t>https://vk.com/video119586749_456239174?list=8afaa85f9d8759dafa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38917" name="Picture 2" descr="C:\Documents and Settings\Библио\Рабочий стол\2020-09-08_14-02-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8350" y="1341438"/>
            <a:ext cx="4421188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-4763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92150" y="127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Участники книжного </a:t>
            </a:r>
            <a:r>
              <a:rPr lang="ru-RU" b="1" dirty="0" err="1" smtClean="0"/>
              <a:t>челленджа</a:t>
            </a:r>
            <a:r>
              <a:rPr lang="ru-RU" b="1" dirty="0" smtClean="0"/>
              <a:t> 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582613" y="6092825"/>
            <a:ext cx="474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Отзывы, рисунки, видеоролики, фото с книгой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4663" y="730250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9941" name="Прямоугольник 2"/>
          <p:cNvSpPr>
            <a:spLocks noChangeArrowheads="1"/>
          </p:cNvSpPr>
          <p:nvPr/>
        </p:nvSpPr>
        <p:spPr bwMode="auto">
          <a:xfrm>
            <a:off x="568325" y="5170488"/>
            <a:ext cx="45720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https://vk.com/video545735814_456239081?list=e107c9b1eded6ca839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5126" name="Picture 6" descr="C:\Documents and Settings\Библио\Рабочий стол\2020-09-08_14-38-3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719138"/>
            <a:ext cx="3714750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6325" y="719138"/>
            <a:ext cx="3048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025" y="2789238"/>
            <a:ext cx="20891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62775" y="5429250"/>
            <a:ext cx="177006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0" y="2446338"/>
            <a:ext cx="3186113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6250" y="692150"/>
            <a:ext cx="3111500" cy="414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0613" y="184150"/>
            <a:ext cx="2952750" cy="393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404813"/>
            <a:ext cx="48577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6650" y="4567238"/>
            <a:ext cx="2771775" cy="207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36513" y="-15875"/>
            <a:ext cx="2622550" cy="294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/>
          <a:srcRect t="8164" b="20874"/>
          <a:stretch/>
        </p:blipFill>
        <p:spPr bwMode="auto">
          <a:xfrm>
            <a:off x="92075" y="2960688"/>
            <a:ext cx="1905000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7"/>
          <a:srcRect t="-4761" b="-5556"/>
          <a:stretch/>
        </p:blipFill>
        <p:spPr bwMode="auto">
          <a:xfrm>
            <a:off x="1997075" y="4400550"/>
            <a:ext cx="4219575" cy="247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Спасибо за внимание!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Добро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пожаловать в ГАЙДАРОВКУ!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Наш адрес: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г.Великие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Луки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ул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К.Либкнехта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9/14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т. 3-73-89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Адрес в Интернете: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vllib.Gaidar@gmail.com</a:t>
            </a:r>
          </a:p>
          <a:p>
            <a:pPr marL="0" indent="0" eaLnBrk="1" hangingPunct="1">
              <a:spcBef>
                <a:spcPct val="0"/>
              </a:spcBef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vk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com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vlbiblioteka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20272" y="404664"/>
            <a:ext cx="1476439" cy="15740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3"/>
          <p:cNvSpPr>
            <a:spLocks noGrp="1"/>
          </p:cNvSpPr>
          <p:nvPr>
            <p:ph type="ctrTitle"/>
          </p:nvPr>
        </p:nvSpPr>
        <p:spPr>
          <a:xfrm>
            <a:off x="685800" y="-242888"/>
            <a:ext cx="7772400" cy="1470026"/>
          </a:xfrm>
        </p:spPr>
        <p:txBody>
          <a:bodyPr/>
          <a:lstStyle/>
          <a:p>
            <a:pPr eaLnBrk="1" hangingPunct="1"/>
            <a:r>
              <a:rPr lang="ru-RU" sz="2400" b="1" smtClean="0"/>
              <a:t>Праздничные встречи в библиотеке</a:t>
            </a:r>
            <a:endParaRPr lang="ru-RU" sz="2400" smtClean="0"/>
          </a:p>
        </p:txBody>
      </p:sp>
      <p:sp>
        <p:nvSpPr>
          <p:cNvPr id="1638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188" y="889000"/>
            <a:ext cx="7370762" cy="719138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tx1"/>
                </a:solidFill>
              </a:rPr>
              <a:t>Традиционная рождественская встреча в библиотеке 6 января</a:t>
            </a:r>
          </a:p>
          <a:p>
            <a:pPr eaLnBrk="1" hangingPunct="1"/>
            <a:r>
              <a:rPr lang="ru-RU" sz="1800" b="1" i="1" smtClean="0">
                <a:solidFill>
                  <a:schemeClr val="tx1"/>
                </a:solidFill>
              </a:rPr>
              <a:t>«ДАВАЙТЕ БУДЕМ ВЕРИТЬ В ЧУДЕСА»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13" y="3252788"/>
            <a:ext cx="4502150" cy="337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8" y="1916113"/>
            <a:ext cx="4416425" cy="331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3"/>
          <p:cNvSpPr>
            <a:spLocks noGrp="1"/>
          </p:cNvSpPr>
          <p:nvPr>
            <p:ph type="ctrTitle"/>
          </p:nvPr>
        </p:nvSpPr>
        <p:spPr>
          <a:xfrm>
            <a:off x="468313" y="-458788"/>
            <a:ext cx="7772400" cy="1470026"/>
          </a:xfrm>
        </p:spPr>
        <p:txBody>
          <a:bodyPr/>
          <a:lstStyle/>
          <a:p>
            <a:pPr eaLnBrk="1" hangingPunct="1"/>
            <a:r>
              <a:rPr lang="ru-RU" sz="2400" b="1" smtClean="0"/>
              <a:t>Родительский всеобуч</a:t>
            </a:r>
          </a:p>
        </p:txBody>
      </p:sp>
      <p:sp>
        <p:nvSpPr>
          <p:cNvPr id="1741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6088" y="549275"/>
            <a:ext cx="4505325" cy="719138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tx1"/>
                </a:solidFill>
              </a:rPr>
              <a:t>Родительские собрания в библиотеке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903288"/>
            <a:ext cx="3902075" cy="292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716338"/>
            <a:ext cx="4006850" cy="300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661988"/>
            <a:ext cx="3851275" cy="288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763" y="3943350"/>
            <a:ext cx="3932237" cy="2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3"/>
          <p:cNvSpPr>
            <a:spLocks noGrp="1"/>
          </p:cNvSpPr>
          <p:nvPr>
            <p:ph type="ctrTitle"/>
          </p:nvPr>
        </p:nvSpPr>
        <p:spPr>
          <a:xfrm>
            <a:off x="692150" y="-458788"/>
            <a:ext cx="7772400" cy="1470026"/>
          </a:xfrm>
        </p:spPr>
        <p:txBody>
          <a:bodyPr/>
          <a:lstStyle/>
          <a:p>
            <a:pPr eaLnBrk="1" hangingPunct="1"/>
            <a:r>
              <a:rPr lang="ru-RU" sz="2400" b="1" smtClean="0"/>
              <a:t>Семейные встречи в библиотеке</a:t>
            </a:r>
          </a:p>
        </p:txBody>
      </p:sp>
      <p:sp>
        <p:nvSpPr>
          <p:cNvPr id="1843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6013" y="549275"/>
            <a:ext cx="7369175" cy="719138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chemeClr val="tx1"/>
                </a:solidFill>
              </a:rPr>
              <a:t>Встреча с автором методики обучения чтению </a:t>
            </a:r>
            <a:r>
              <a:rPr lang="ru-RU" sz="1800" smtClean="0">
                <a:solidFill>
                  <a:schemeClr val="tx1"/>
                </a:solidFill>
              </a:rPr>
              <a:t>педагогом начальных классов гимназии им. С.В.Ковалевской Трифоновой Натальей Павловной </a:t>
            </a:r>
            <a:endParaRPr lang="ru-RU" sz="1800" b="1" smtClean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757613"/>
            <a:ext cx="3817938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839913"/>
            <a:ext cx="4832350" cy="362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1738" y="1290638"/>
            <a:ext cx="3978275" cy="298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148263" y="115888"/>
            <a:ext cx="3744912" cy="1143000"/>
          </a:xfrm>
        </p:spPr>
        <p:txBody>
          <a:bodyPr/>
          <a:lstStyle/>
          <a:p>
            <a:pPr eaLnBrk="1" hangingPunct="1"/>
            <a:r>
              <a:rPr lang="ru-RU" sz="1800" b="1" smtClean="0"/>
              <a:t>День весёлых книжных затей </a:t>
            </a:r>
            <a:br>
              <a:rPr lang="ru-RU" sz="1800" b="1" smtClean="0"/>
            </a:br>
            <a:r>
              <a:rPr lang="ru-RU" sz="1800" b="1" smtClean="0"/>
              <a:t>«Нескучный выходной в библиотеке» для взрослых и детей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236663"/>
            <a:ext cx="3744912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3851275"/>
            <a:ext cx="3671888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06413" y="923925"/>
            <a:ext cx="3595687" cy="26971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8" y="3722688"/>
            <a:ext cx="4103687" cy="307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463" name="Прямоугольник 2"/>
          <p:cNvSpPr>
            <a:spLocks noChangeArrowheads="1"/>
          </p:cNvSpPr>
          <p:nvPr/>
        </p:nvSpPr>
        <p:spPr bwMode="auto">
          <a:xfrm>
            <a:off x="250825" y="0"/>
            <a:ext cx="53641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«Вместе читаем, играем, создаём» (с родителями и дошкольниками) (обзор новинок детской литературы, мастер – классы для детей)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3"/>
          <p:cNvSpPr>
            <a:spLocks noGrp="1"/>
          </p:cNvSpPr>
          <p:nvPr>
            <p:ph type="ctrTitle"/>
          </p:nvPr>
        </p:nvSpPr>
        <p:spPr>
          <a:xfrm>
            <a:off x="107950" y="2711450"/>
            <a:ext cx="3816350" cy="1470025"/>
          </a:xfrm>
        </p:spPr>
        <p:txBody>
          <a:bodyPr/>
          <a:lstStyle/>
          <a:p>
            <a:pPr algn="l" eaLnBrk="1" hangingPunct="1"/>
            <a:r>
              <a:rPr lang="ru-RU" sz="2000" b="1" smtClean="0"/>
              <a:t>Детская библиотека. </a:t>
            </a:r>
            <a:r>
              <a:rPr lang="ru-RU" sz="2000" smtClean="0"/>
              <a:t>Электронный ресурс с аудио и видеозаписями по детской литературе</a:t>
            </a:r>
            <a:br>
              <a:rPr lang="ru-RU" sz="2000" smtClean="0"/>
            </a:br>
            <a:r>
              <a:rPr lang="ru-RU" sz="2000" u="sng" smtClean="0">
                <a:hlinkClick r:id="rId3"/>
              </a:rPr>
              <a:t>https://vk.com/det_literatura</a:t>
            </a:r>
            <a:r>
              <a:rPr lang="ru-RU" sz="1800" u="sng" smtClean="0"/>
              <a:t/>
            </a:r>
            <a:br>
              <a:rPr lang="ru-RU" sz="1800" u="sng" smtClean="0"/>
            </a:br>
            <a:r>
              <a:rPr lang="ru-RU" sz="2000" smtClean="0"/>
              <a:t>Эта группа о детских книгах. Точнее, о хороших детских книгах: с правильными картинками и содержанием, </a:t>
            </a:r>
            <a:br>
              <a:rPr lang="ru-RU" sz="2000" smtClean="0"/>
            </a:br>
            <a:r>
              <a:rPr lang="ru-RU" sz="2000" smtClean="0"/>
              <a:t>на которых выросло не одно поколение.</a:t>
            </a:r>
            <a:br>
              <a:rPr lang="ru-RU" sz="2000" smtClean="0"/>
            </a:br>
            <a:r>
              <a:rPr lang="ru-RU" sz="2000" smtClean="0"/>
              <a:t>Группа создана в помощь родителям, которые понимают всю важность чтения для ребёнка. </a:t>
            </a:r>
            <a:r>
              <a:rPr lang="ru-RU" sz="2800" smtClean="0"/>
              <a:t> </a:t>
            </a:r>
            <a:endParaRPr lang="ru-RU" sz="3200" smtClean="0"/>
          </a:p>
        </p:txBody>
      </p:sp>
      <p:sp>
        <p:nvSpPr>
          <p:cNvPr id="20483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3763" y="260350"/>
            <a:ext cx="7370762" cy="7207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Электронные ресурсы для детей и родителей</a:t>
            </a:r>
          </a:p>
        </p:txBody>
      </p:sp>
      <p:pic>
        <p:nvPicPr>
          <p:cNvPr id="20484" name="Picture 2" descr="C:\Documents and Settings\Библио\Рабочий стол\2020-09-08_14-26-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1144588"/>
            <a:ext cx="550703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C:\Documents and Settings\Библио\Рабочий стол\детская библиоте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942013"/>
            <a:ext cx="319563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Documents and Settings\Библио\Рабочий стол\сайт 2020\Фон-молодежной-грамо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93763" y="188913"/>
            <a:ext cx="7370762" cy="71913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Книжная акция «Дома с книжкой»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028950"/>
            <a:ext cx="2733675" cy="364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1588" y="642938"/>
            <a:ext cx="406082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49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765175"/>
            <a:ext cx="195580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07963"/>
            <a:ext cx="1793875" cy="245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402013"/>
            <a:ext cx="2592387" cy="345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15888"/>
            <a:ext cx="2592387" cy="34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2532" name="Picture 4" descr="C:\Documents and Settings\Библио\Рабочий стол\2020-09-08_17-23-14.pn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505325" y="896938"/>
            <a:ext cx="4418013" cy="4525962"/>
          </a:xfrm>
        </p:spPr>
      </p:pic>
      <p:sp>
        <p:nvSpPr>
          <p:cNvPr id="22533" name="Прямоугольник 3"/>
          <p:cNvSpPr>
            <a:spLocks noChangeArrowheads="1"/>
          </p:cNvSpPr>
          <p:nvPr/>
        </p:nvSpPr>
        <p:spPr bwMode="auto">
          <a:xfrm>
            <a:off x="4427538" y="54483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6"/>
              </a:rPr>
              <a:t>https://vk.com/video-153168743_456239164?list=104525ca9e05d61102</a:t>
            </a:r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5003800" y="333375"/>
            <a:ext cx="3600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Дома с книжкой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496</Words>
  <Application>Microsoft Office PowerPoint</Application>
  <PresentationFormat>Экран (4:3)</PresentationFormat>
  <Paragraphs>73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Слайд 1</vt:lpstr>
      <vt:lpstr>Центр информации по проблемам детства в ГДБ им. А. Гайдара</vt:lpstr>
      <vt:lpstr>Праздничные встречи в библиотеке</vt:lpstr>
      <vt:lpstr>Родительский всеобуч</vt:lpstr>
      <vt:lpstr>Семейные встречи в библиотеке</vt:lpstr>
      <vt:lpstr>День весёлых книжных затей  «Нескучный выходной в библиотеке» для взрослых и детей</vt:lpstr>
      <vt:lpstr>Детская библиотека. Электронный ресурс с аудио и видеозаписями по детской литературе https://vk.com/det_literatura Эта группа о детских книгах. Точнее, о хороших детских книгах: с правильными картинками и содержанием,  на которых выросло не одно поколение. Группа создана в помощь родителям, которые понимают всю важность чтения для ребёнка.  </vt:lpstr>
      <vt:lpstr>Слайд 8</vt:lpstr>
      <vt:lpstr>Слайд 9</vt:lpstr>
      <vt:lpstr>Фрагмент коллективного творчества 4 класса на самоизоляции:   Изоляция весною нас с тобою  не проймёт,  Каждый ученик толковый  Дело по душе найдёт.  Утром книгу почитаем,  А потом – на Учи.ру. ..  В целом дружно мы живём,  Не хандрим и лета ждём,  Всей семьёй играем в прятки  И читаем на ночь сказки.</vt:lpstr>
      <vt:lpstr>   К 75-летию Победы:  Онлайн – опрос для родителей  «10 лучших книг  о войне детям»</vt:lpstr>
      <vt:lpstr>Слайд 12</vt:lpstr>
      <vt:lpstr>Слайд 13</vt:lpstr>
      <vt:lpstr>https://vk.com/video-65629221_456239190?list=560147bd3dff10f311 https://vk.com/video-65629221_456239161?list=b8d60179b20d37485a https://vk.com/video-65629221_456239172?list=f6b225869aa1eb72f5 https://vk.com/video-65629221_456239099?list=3a35506be9cc903550   </vt:lpstr>
      <vt:lpstr>Читательский клуб «ЗНАЙКИ» к 75-летию Победы:  https://vk.com/video-65629221_456239127?list=421ccf769569c148d1 https://vk.com/video-65629221_456239065?list=c7513bd54eca37be2f </vt:lpstr>
      <vt:lpstr>Праздничная акция  «Когда все вместе» к Международному дню семьи</vt:lpstr>
      <vt:lpstr>К Международному дню семьи:</vt:lpstr>
      <vt:lpstr>Праздничная акция «Когда все вместе»</vt:lpstr>
      <vt:lpstr>Акция «Когда все вместе» фотоколлажи, видеоролики</vt:lpstr>
      <vt:lpstr>Рекомендательные списки  «Вместе с книгой – в лето» Видеоролик «Весёлые приключения»</vt:lpstr>
      <vt:lpstr>Региональная читательская акция в Пушкинский день России</vt:lpstr>
      <vt:lpstr>Конкурс чтецов «Что за прелесть эти сказки!» https://vk.com/video-65629221_456239321?list=ffe82d9af18f72cb4f https://vk.com/video-65629221_456239315?list=d4e044ce44e06a87d3  </vt:lpstr>
      <vt:lpstr>Книжный челлендж «Сказочная история лета» с 1 июня по 31 августа</vt:lpstr>
      <vt:lpstr>Участники книжного челленджа  </vt:lpstr>
      <vt:lpstr>Участники книжного челленджа  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Julia</cp:lastModifiedBy>
  <cp:revision>42</cp:revision>
  <dcterms:created xsi:type="dcterms:W3CDTF">2020-09-08T08:44:47Z</dcterms:created>
  <dcterms:modified xsi:type="dcterms:W3CDTF">2020-09-10T09:39:35Z</dcterms:modified>
</cp:coreProperties>
</file>