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1"/>
  </p:notesMasterIdLst>
  <p:sldIdLst>
    <p:sldId id="256" r:id="rId2"/>
    <p:sldId id="277" r:id="rId3"/>
    <p:sldId id="311" r:id="rId4"/>
    <p:sldId id="314" r:id="rId5"/>
    <p:sldId id="312" r:id="rId6"/>
    <p:sldId id="313" r:id="rId7"/>
    <p:sldId id="317" r:id="rId8"/>
    <p:sldId id="316" r:id="rId9"/>
    <p:sldId id="318" r:id="rId10"/>
    <p:sldId id="319" r:id="rId11"/>
    <p:sldId id="315" r:id="rId12"/>
    <p:sldId id="320" r:id="rId13"/>
    <p:sldId id="321" r:id="rId14"/>
    <p:sldId id="364" r:id="rId15"/>
    <p:sldId id="326" r:id="rId16"/>
    <p:sldId id="328" r:id="rId17"/>
    <p:sldId id="329" r:id="rId18"/>
    <p:sldId id="310" r:id="rId19"/>
    <p:sldId id="272" r:id="rId20"/>
    <p:sldId id="330" r:id="rId21"/>
    <p:sldId id="333" r:id="rId22"/>
    <p:sldId id="335" r:id="rId23"/>
    <p:sldId id="369" r:id="rId24"/>
    <p:sldId id="370" r:id="rId25"/>
    <p:sldId id="371" r:id="rId26"/>
    <p:sldId id="372" r:id="rId27"/>
    <p:sldId id="376" r:id="rId28"/>
    <p:sldId id="336" r:id="rId29"/>
    <p:sldId id="339" r:id="rId30"/>
    <p:sldId id="342" r:id="rId31"/>
    <p:sldId id="344" r:id="rId32"/>
    <p:sldId id="350" r:id="rId33"/>
    <p:sldId id="356" r:id="rId34"/>
    <p:sldId id="357" r:id="rId35"/>
    <p:sldId id="358" r:id="rId36"/>
    <p:sldId id="359" r:id="rId37"/>
    <p:sldId id="360" r:id="rId38"/>
    <p:sldId id="363" r:id="rId39"/>
    <p:sldId id="265" r:id="rId40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159" autoAdjust="0"/>
    <p:restoredTop sz="99199" autoAdjust="0"/>
  </p:normalViewPr>
  <p:slideViewPr>
    <p:cSldViewPr>
      <p:cViewPr>
        <p:scale>
          <a:sx n="100" d="100"/>
          <a:sy n="100" d="100"/>
        </p:scale>
        <p:origin x="-2004" y="-10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FF7B277-5380-4D2B-BD52-4F37759A356B}" type="datetimeFigureOut">
              <a:rPr lang="ru-RU"/>
              <a:pPr>
                <a:defRPr/>
              </a:pPr>
              <a:t>25.02.2021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2062457-0CBA-47F7-AA93-FCE4D2BA39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427B4-86C4-426E-9F20-14F35A81F011}" type="datetimeFigureOut">
              <a:rPr lang="ru-RU"/>
              <a:pPr>
                <a:defRPr/>
              </a:pPr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A241B-5D2C-42C0-90DA-E26CDB7B70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A78BA-354E-4310-9D22-B9E0B414971D}" type="datetimeFigureOut">
              <a:rPr lang="ru-RU"/>
              <a:pPr>
                <a:defRPr/>
              </a:pPr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4CB80-D74C-4B5E-8E40-94B262023E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7980F-5A25-433B-82D4-9971B3EDAF8F}" type="datetimeFigureOut">
              <a:rPr lang="ru-RU"/>
              <a:pPr>
                <a:defRPr/>
              </a:pPr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EB649-EE07-42E2-B23A-2B0F7BE50F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41610-7003-47E7-A7E0-F5E85D091924}" type="datetimeFigureOut">
              <a:rPr lang="ru-RU"/>
              <a:pPr>
                <a:defRPr/>
              </a:pPr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6A4FB-7F31-441E-B59B-31377D3A0E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0557A-DCA4-4A9B-A163-D90218301FA4}" type="datetimeFigureOut">
              <a:rPr lang="ru-RU"/>
              <a:pPr>
                <a:defRPr/>
              </a:pPr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02E1F-AC68-448C-B0BA-824933DACB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A75B6-5249-414E-8B35-332526E4C7F1}" type="datetimeFigureOut">
              <a:rPr lang="ru-RU"/>
              <a:pPr>
                <a:defRPr/>
              </a:pPr>
              <a:t>25.02.2021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FF7A5-6AD6-4382-BACB-38A4323AEF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8ADE2-DA9A-49B9-9389-C817B75E8651}" type="datetimeFigureOut">
              <a:rPr lang="ru-RU"/>
              <a:pPr>
                <a:defRPr/>
              </a:pPr>
              <a:t>25.02.2021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33886D-1C61-464B-A1CB-5E32F7AC6E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847C8-B630-4B1F-AEA6-434FE7C61BC4}" type="datetimeFigureOut">
              <a:rPr lang="ru-RU"/>
              <a:pPr>
                <a:defRPr/>
              </a:pPr>
              <a:t>25.02.2021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9E52F-8EFD-4664-9B9B-2137510A1A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D1E69-4391-41FF-BA4E-F97371F46A88}" type="datetimeFigureOut">
              <a:rPr lang="ru-RU"/>
              <a:pPr>
                <a:defRPr/>
              </a:pPr>
              <a:t>25.02.2021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A44FE-7A69-4DC5-813D-7CF67994D2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3B1DA-4EFC-4420-9DD7-1DA3FD39CA4F}" type="datetimeFigureOut">
              <a:rPr lang="ru-RU"/>
              <a:pPr>
                <a:defRPr/>
              </a:pPr>
              <a:t>25.02.2021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0FB19-AF78-4BCC-B3CA-9E9AC3FADA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28E18-23E5-45B9-8AEF-A31415A071E0}" type="datetimeFigureOut">
              <a:rPr lang="ru-RU"/>
              <a:pPr>
                <a:defRPr/>
              </a:pPr>
              <a:t>25.02.2021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5B15F-BD64-496A-88CA-A9854E64F5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74579C-AEB0-4A80-8132-9F9EBDFCC11F}" type="datetimeFigureOut">
              <a:rPr lang="ru-RU"/>
              <a:pPr>
                <a:defRPr/>
              </a:pPr>
              <a:t>25.02.2021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9F8B17C-8320-4ECF-8E21-EA7E215237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k.com/event158009132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opskov.ru/4children/virtual_viktorines2021.htm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ibliopskov.ru/obzory.htm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bibliopskov.ru/grigoriev_ukazatel.htm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bco@bibliopskov.ru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k.com/club78900225" TargetMode="External"/><Relationship Id="rId4" Type="http://schemas.openxmlformats.org/officeDocument/2006/relationships/hyperlink" Target="http://bibliopskov.ru/vistavka-bco1.ht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ctrTitle"/>
          </p:nvPr>
        </p:nvSpPr>
        <p:spPr>
          <a:xfrm>
            <a:off x="1042988" y="1041400"/>
            <a:ext cx="7632700" cy="1908175"/>
          </a:xfrm>
        </p:spPr>
        <p:txBody>
          <a:bodyPr/>
          <a:lstStyle/>
          <a:p>
            <a:pPr eaLnBrk="1" hangingPunct="1"/>
            <a:r>
              <a:rPr lang="ru-RU" sz="2500" b="1" smtClean="0">
                <a:solidFill>
                  <a:srgbClr val="0070C0"/>
                </a:solidFill>
                <a:latin typeface="Georgia" pitchFamily="18" charset="0"/>
              </a:rPr>
              <a:t>Обычные/необычные формы популяризации книги и чтения:</a:t>
            </a:r>
            <a:br>
              <a:rPr lang="ru-RU" sz="2500" b="1" smtClean="0">
                <a:solidFill>
                  <a:srgbClr val="0070C0"/>
                </a:solidFill>
                <a:latin typeface="Georgia" pitchFamily="18" charset="0"/>
              </a:rPr>
            </a:br>
            <a:r>
              <a:rPr lang="ru-RU" sz="2500" b="1" smtClean="0">
                <a:solidFill>
                  <a:srgbClr val="0070C0"/>
                </a:solidFill>
                <a:latin typeface="Georgia" pitchFamily="18" charset="0"/>
              </a:rPr>
              <a:t>практический опыт </a:t>
            </a:r>
            <a:br>
              <a:rPr lang="ru-RU" sz="2500" b="1" smtClean="0">
                <a:solidFill>
                  <a:srgbClr val="0070C0"/>
                </a:solidFill>
                <a:latin typeface="Georgia" pitchFamily="18" charset="0"/>
              </a:rPr>
            </a:br>
            <a:r>
              <a:rPr lang="ru-RU" sz="2500" b="1" smtClean="0">
                <a:solidFill>
                  <a:srgbClr val="0070C0"/>
                </a:solidFill>
                <a:latin typeface="Georgia" pitchFamily="18" charset="0"/>
              </a:rPr>
              <a:t>Библиотеки-Центра общения </a:t>
            </a:r>
            <a:br>
              <a:rPr lang="ru-RU" sz="2500" b="1" smtClean="0">
                <a:solidFill>
                  <a:srgbClr val="0070C0"/>
                </a:solidFill>
                <a:latin typeface="Georgia" pitchFamily="18" charset="0"/>
              </a:rPr>
            </a:br>
            <a:r>
              <a:rPr lang="ru-RU" sz="2500" b="1" smtClean="0">
                <a:solidFill>
                  <a:srgbClr val="0070C0"/>
                </a:solidFill>
                <a:latin typeface="Georgia" pitchFamily="18" charset="0"/>
              </a:rPr>
              <a:t>и информации им. И.Н. Григорьева.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2949792"/>
            <a:ext cx="6192688" cy="1674186"/>
          </a:xfrm>
        </p:spPr>
        <p:txBody>
          <a:bodyPr rtlCol="0">
            <a:normAutofit/>
          </a:bodyPr>
          <a:lstStyle/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200" dirty="0" err="1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Копаницкая</a:t>
            </a:r>
            <a:r>
              <a:rPr lang="ru-RU" sz="2200" dirty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 Наталья Ивановна,</a:t>
            </a:r>
          </a:p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200" dirty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заведующий Библиотекой – </a:t>
            </a:r>
          </a:p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200" dirty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Центром общения и информации</a:t>
            </a:r>
          </a:p>
          <a:p>
            <a:pPr algn="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200" dirty="0">
                <a:ln w="3175">
                  <a:solidFill>
                    <a:prstClr val="white">
                      <a:alpha val="65000"/>
                    </a:prstClr>
                  </a:solidFill>
                </a:ln>
                <a:solidFill>
                  <a:srgbClr val="C00000"/>
                </a:solidFill>
                <a:latin typeface="Georgia" panose="02040502050405020303" pitchFamily="18" charset="0"/>
                <a:ea typeface="+mj-ea"/>
                <a:cs typeface="+mj-cs"/>
              </a:rPr>
              <a:t>им. И.Н. Григорьева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95263"/>
            <a:ext cx="1139825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72450" y="96838"/>
            <a:ext cx="971550" cy="89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Box 3"/>
          <p:cNvSpPr txBox="1">
            <a:spLocks noChangeArrowheads="1"/>
          </p:cNvSpPr>
          <p:nvPr/>
        </p:nvSpPr>
        <p:spPr bwMode="auto">
          <a:xfrm>
            <a:off x="965200" y="87313"/>
            <a:ext cx="735171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Georgia" pitchFamily="18" charset="0"/>
              </a:rPr>
              <a:t>МАУК «Централизованная  библиотечная система» г. Пскова</a:t>
            </a:r>
          </a:p>
          <a:p>
            <a:pPr algn="ctr"/>
            <a:r>
              <a:rPr lang="ru-RU" sz="1600" b="1">
                <a:latin typeface="Georgia" pitchFamily="18" charset="0"/>
              </a:rPr>
              <a:t>Библиотека-Центр общения и информации </a:t>
            </a:r>
            <a:br>
              <a:rPr lang="ru-RU" sz="1600" b="1">
                <a:latin typeface="Georgia" pitchFamily="18" charset="0"/>
              </a:rPr>
            </a:br>
            <a:r>
              <a:rPr lang="ru-RU" sz="1600" b="1">
                <a:latin typeface="Georgia" pitchFamily="18" charset="0"/>
              </a:rPr>
              <a:t>им. И.Н. Григорьева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03648" y="249492"/>
            <a:ext cx="6768752" cy="864096"/>
          </a:xfrm>
          <a:effectLst>
            <a:softEdge rad="6350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000" b="1" dirty="0" smtClean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0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Книги с 3Д-очками</a:t>
            </a:r>
            <a:endParaRPr lang="ru-RU" sz="3000" b="1" dirty="0">
              <a:latin typeface="Georgia" panose="02040502050405020303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b="1" dirty="0" smtClean="0"/>
          </a:p>
        </p:txBody>
      </p:sp>
      <p:pic>
        <p:nvPicPr>
          <p:cNvPr id="23557" name="Рисунок 3" descr="https://sun9-21.userapi.com/c855028/v855028011/11a059/7sgh-_wLex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6388" y="1058863"/>
            <a:ext cx="6300787" cy="382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03648" y="249492"/>
            <a:ext cx="6768752" cy="864096"/>
          </a:xfrm>
          <a:effectLst>
            <a:softEdge rad="6350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0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Книги </a:t>
            </a:r>
            <a:r>
              <a:rPr lang="ru-RU" sz="3000" b="1" dirty="0">
                <a:solidFill>
                  <a:prstClr val="black"/>
                </a:solidFill>
                <a:latin typeface="Georgia" panose="02040502050405020303" pitchFamily="18" charset="0"/>
              </a:rPr>
              <a:t>с </a:t>
            </a:r>
            <a:r>
              <a:rPr lang="ru-RU" sz="30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3Д–иллюстрациями</a:t>
            </a:r>
            <a:endParaRPr lang="ru-RU" sz="1000" b="1" dirty="0">
              <a:latin typeface="Georgia" panose="02040502050405020303" pitchFamily="18" charset="0"/>
            </a:endParaRP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3000" b="1" dirty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b="1" dirty="0" smtClean="0"/>
          </a:p>
        </p:txBody>
      </p:sp>
      <p:pic>
        <p:nvPicPr>
          <p:cNvPr id="24581" name="Рисунок 3" descr="https://sun9-7.userapi.com/c855320/v855320427/fe977/7FOdf2TRck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915988"/>
            <a:ext cx="6621462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03648" y="249492"/>
            <a:ext cx="6768752" cy="864096"/>
          </a:xfrm>
          <a:effectLst>
            <a:softEdge rad="6350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>
            <a:normAutofit fontScale="85000" lnSpcReduction="10000"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000" b="1" dirty="0" smtClean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000" b="1" dirty="0" smtClean="0">
              <a:solidFill>
                <a:prstClr val="black"/>
              </a:solidFill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0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Интерактивные книжные выставки</a:t>
            </a:r>
            <a:endParaRPr lang="ru-RU" sz="1000" b="1" dirty="0">
              <a:latin typeface="Georgia" panose="02040502050405020303" pitchFamily="18" charset="0"/>
            </a:endParaRP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3000" b="1" dirty="0">
              <a:latin typeface="Georgia" panose="02040502050405020303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b="1" dirty="0" smtClean="0"/>
          </a:p>
        </p:txBody>
      </p:sp>
      <p:pic>
        <p:nvPicPr>
          <p:cNvPr id="25605" name="Picture 2" descr="https://img-fotki.yandex.ru/get/197213/270287987.218/0_155e5a_da0a01c6_ori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1108075"/>
            <a:ext cx="63373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87474"/>
            <a:ext cx="8856984" cy="1026114"/>
          </a:xfrm>
          <a:effectLst>
            <a:softEdge rad="6350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>
            <a:normAutofit fontScale="85000" lnSpcReduction="10000"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0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Интерактивная </a:t>
            </a:r>
            <a:r>
              <a:rPr lang="ru-RU" sz="3000" b="1" dirty="0" err="1">
                <a:solidFill>
                  <a:prstClr val="black"/>
                </a:solidFill>
                <a:latin typeface="Georgia" panose="02040502050405020303" pitchFamily="18" charset="0"/>
              </a:rPr>
              <a:t>книжно</a:t>
            </a:r>
            <a:r>
              <a:rPr lang="ru-RU" sz="3000" b="1" dirty="0">
                <a:solidFill>
                  <a:prstClr val="black"/>
                </a:solidFill>
                <a:latin typeface="Georgia" panose="02040502050405020303" pitchFamily="18" charset="0"/>
              </a:rPr>
              <a:t>-иллюстративная выставка «Нет преград человеческой мысли»</a:t>
            </a:r>
            <a:endParaRPr lang="ru-RU" sz="3000" b="1" dirty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b="1" dirty="0" smtClean="0"/>
          </a:p>
        </p:txBody>
      </p:sp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2313" y="915988"/>
            <a:ext cx="554355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87474"/>
            <a:ext cx="8856984" cy="1026114"/>
          </a:xfrm>
          <a:effectLst>
            <a:softEdge rad="6350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>
            <a:normAutofit fontScale="92500" lnSpcReduction="10000"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000" b="1" dirty="0" smtClean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0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Одно из заданий интерактивной выставки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000" b="1" dirty="0">
                <a:solidFill>
                  <a:prstClr val="black"/>
                </a:solidFill>
                <a:latin typeface="Georgia" panose="02040502050405020303" pitchFamily="18" charset="0"/>
              </a:rPr>
              <a:t>«Нет преград человеческой мысли»</a:t>
            </a: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3000" b="1" dirty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b="1" dirty="0" smtClean="0"/>
          </a:p>
        </p:txBody>
      </p:sp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1058863"/>
            <a:ext cx="6119812" cy="40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87474"/>
            <a:ext cx="8856984" cy="1242138"/>
          </a:xfrm>
          <a:effectLst>
            <a:softEdge rad="6350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>
            <a:normAutofit fontScale="77500" lnSpcReduction="20000"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000" b="1" dirty="0" smtClean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200" b="1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0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Награда за правильное выполнение заданий интерактивной книжной выставки «</a:t>
            </a:r>
            <a:r>
              <a:rPr lang="ru-RU" sz="3000" b="1" dirty="0">
                <a:solidFill>
                  <a:prstClr val="black"/>
                </a:solidFill>
                <a:latin typeface="Georgia" panose="02040502050405020303" pitchFamily="18" charset="0"/>
              </a:rPr>
              <a:t>Сохраняя </a:t>
            </a:r>
            <a:endParaRPr lang="ru-RU" sz="3000" b="1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0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леса </a:t>
            </a:r>
            <a:r>
              <a:rPr lang="ru-RU" sz="3000" b="1" dirty="0">
                <a:solidFill>
                  <a:prstClr val="black"/>
                </a:solidFill>
                <a:latin typeface="Georgia" panose="02040502050405020303" pitchFamily="18" charset="0"/>
              </a:rPr>
              <a:t>– сохраняем Россию</a:t>
            </a:r>
            <a:r>
              <a:rPr lang="ru-RU" sz="30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» - рисование 3Д-рукой</a:t>
            </a:r>
            <a:endParaRPr lang="ru-RU" sz="3000" b="1" dirty="0">
              <a:latin typeface="Georgia" panose="02040502050405020303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b="1" dirty="0" smtClean="0"/>
          </a:p>
        </p:txBody>
      </p:sp>
      <p:pic>
        <p:nvPicPr>
          <p:cNvPr id="5" name="Рисунок 4" descr="https://sun9-6.userapi.com/_YuEkXotZY0ywE_VSJ7rlrJ4eltTBje5hAYqWg/DukkQjorRnA.jpg"/>
          <p:cNvPicPr/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598268" y="1599643"/>
            <a:ext cx="4359027" cy="306033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4" name="Рисунок 3" descr="https://sun9-33.userapi.com/VrprMGjZBzDoNKy4TLeKgxapR84u4HoLaCZ6Kw/owv2SXbaC2s.jpg"/>
          <p:cNvPicPr/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3528" y="1599643"/>
            <a:ext cx="4032448" cy="313234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87474"/>
            <a:ext cx="8856984" cy="1242138"/>
          </a:xfrm>
          <a:effectLst>
            <a:softEdge rad="6350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0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Интерактивная </a:t>
            </a:r>
            <a:r>
              <a:rPr lang="ru-RU" sz="3000" b="1" dirty="0">
                <a:solidFill>
                  <a:prstClr val="black"/>
                </a:solidFill>
                <a:latin typeface="Georgia" panose="02040502050405020303" pitchFamily="18" charset="0"/>
              </a:rPr>
              <a:t>выставка </a:t>
            </a:r>
            <a:endParaRPr lang="ru-RU" sz="3000" b="1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0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"</a:t>
            </a:r>
            <a:r>
              <a:rPr lang="ru-RU" sz="3000" b="1" dirty="0">
                <a:solidFill>
                  <a:prstClr val="black"/>
                </a:solidFill>
                <a:latin typeface="Georgia" panose="02040502050405020303" pitchFamily="18" charset="0"/>
              </a:rPr>
              <a:t>Юному школьнику"</a:t>
            </a:r>
            <a:endParaRPr lang="ru-RU" b="1" dirty="0" smtClean="0">
              <a:latin typeface="Georgia" panose="02040502050405020303" pitchFamily="18" charset="0"/>
            </a:endParaRPr>
          </a:p>
        </p:txBody>
      </p:sp>
      <p:pic>
        <p:nvPicPr>
          <p:cNvPr id="29701" name="Рисунок 3" descr="http://bibliopskov.ru/img/img2020/bco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1131888"/>
            <a:ext cx="717232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87474"/>
            <a:ext cx="8856984" cy="1242138"/>
          </a:xfrm>
          <a:effectLst>
            <a:softEdge rad="6350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0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Интерактивная </a:t>
            </a:r>
            <a:r>
              <a:rPr lang="ru-RU" sz="3000" b="1" dirty="0">
                <a:solidFill>
                  <a:prstClr val="black"/>
                </a:solidFill>
                <a:latin typeface="Georgia" panose="02040502050405020303" pitchFamily="18" charset="0"/>
              </a:rPr>
              <a:t>карта с QR-кодами </a:t>
            </a:r>
            <a:endParaRPr lang="ru-RU" sz="3000" b="1" dirty="0" smtClean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0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«</a:t>
            </a:r>
            <a:r>
              <a:rPr lang="ru-RU" sz="3000" b="1" dirty="0">
                <a:solidFill>
                  <a:prstClr val="black"/>
                </a:solidFill>
                <a:latin typeface="Georgia" panose="02040502050405020303" pitchFamily="18" charset="0"/>
              </a:rPr>
              <a:t>Улицы микрорайона </a:t>
            </a:r>
            <a:r>
              <a:rPr lang="ru-RU" sz="3000" b="1" dirty="0" err="1">
                <a:solidFill>
                  <a:prstClr val="black"/>
                </a:solidFill>
                <a:latin typeface="Georgia" panose="02040502050405020303" pitchFamily="18" charset="0"/>
              </a:rPr>
              <a:t>Завеличье</a:t>
            </a:r>
            <a:r>
              <a:rPr lang="ru-RU" sz="3000" b="1" dirty="0">
                <a:solidFill>
                  <a:prstClr val="black"/>
                </a:solidFill>
                <a:latin typeface="Georgia" panose="02040502050405020303" pitchFamily="18" charset="0"/>
              </a:rPr>
              <a:t>»</a:t>
            </a:r>
            <a:endParaRPr lang="ru-RU" b="1" dirty="0" smtClean="0">
              <a:latin typeface="Georgia" panose="02040502050405020303" pitchFamily="18" charset="0"/>
            </a:endParaRPr>
          </a:p>
        </p:txBody>
      </p:sp>
      <p:pic>
        <p:nvPicPr>
          <p:cNvPr id="30725" name="Рисунок 4" descr="http://bibliopskov.ru/img/img2020/bco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1203325"/>
            <a:ext cx="3806825" cy="376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2"/>
          <p:cNvSpPr>
            <a:spLocks noGrp="1"/>
          </p:cNvSpPr>
          <p:nvPr>
            <p:ph type="title"/>
          </p:nvPr>
        </p:nvSpPr>
        <p:spPr>
          <a:xfrm>
            <a:off x="900113" y="141288"/>
            <a:ext cx="7545387" cy="863600"/>
          </a:xfrm>
        </p:spPr>
        <p:txBody>
          <a:bodyPr/>
          <a:lstStyle/>
          <a:p>
            <a:pPr eaLnBrk="1" hangingPunct="1"/>
            <a:r>
              <a:rPr lang="ru-RU" sz="3400" b="1" smtClean="0">
                <a:latin typeface="Georgia" pitchFamily="18" charset="0"/>
              </a:rPr>
              <a:t>Наши необычные мероприятия</a:t>
            </a:r>
          </a:p>
        </p:txBody>
      </p:sp>
      <p:pic>
        <p:nvPicPr>
          <p:cNvPr id="31747" name="Picture 3" descr="C:\Users\Admin\Desktop\Рисунок1.pn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059113" y="3279775"/>
            <a:ext cx="1873250" cy="1576388"/>
          </a:xfrm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838" y="1143000"/>
            <a:ext cx="1862137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1150" y="1166813"/>
            <a:ext cx="25717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6225" y="3076575"/>
            <a:ext cx="2532063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48263" y="3076575"/>
            <a:ext cx="1400175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48488" y="627063"/>
            <a:ext cx="1658937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ъект 1"/>
          <p:cNvSpPr>
            <a:spLocks noGrp="1"/>
          </p:cNvSpPr>
          <p:nvPr>
            <p:ph idx="1"/>
          </p:nvPr>
        </p:nvSpPr>
        <p:spPr>
          <a:xfrm>
            <a:off x="107950" y="0"/>
            <a:ext cx="8928100" cy="5143500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z="2800" b="1" smtClean="0">
                <a:latin typeface="Georgia" pitchFamily="18" charset="0"/>
              </a:rPr>
              <a:t>VI краеведческая квест-игра 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z="2800" b="1" smtClean="0">
                <a:latin typeface="Georgia" pitchFamily="18" charset="0"/>
              </a:rPr>
              <a:t>«Маршрутами Победы 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z="2800" b="1" smtClean="0">
                <a:latin typeface="Georgia" pitchFamily="18" charset="0"/>
              </a:rPr>
              <a:t>по улицам Завеличья» 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1471613"/>
            <a:ext cx="4897437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843558"/>
            <a:ext cx="5472608" cy="3402378"/>
          </a:xfrm>
          <a:effectLst>
            <a:softEdge rad="6350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>
            <a:normAutofit fontScale="77500" lnSpcReduction="20000"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 </a:t>
            </a:r>
            <a:r>
              <a:rPr lang="ru-RU" sz="4000" b="1" dirty="0" smtClean="0">
                <a:latin typeface="Georgia" panose="02040502050405020303" pitchFamily="18" charset="0"/>
              </a:rPr>
              <a:t>«Если у тебя есть энтузиазм,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000" b="1" dirty="0" smtClean="0">
                <a:latin typeface="Georgia" panose="02040502050405020303" pitchFamily="18" charset="0"/>
              </a:rPr>
              <a:t>ты можешь совершить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000" b="1" dirty="0" smtClean="0">
                <a:latin typeface="Georgia" panose="02040502050405020303" pitchFamily="18" charset="0"/>
              </a:rPr>
              <a:t>все, что угодно.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000" b="1" dirty="0" smtClean="0">
                <a:latin typeface="Georgia" panose="02040502050405020303" pitchFamily="18" charset="0"/>
              </a:rPr>
              <a:t>Энтузиазм –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000" b="1" dirty="0" smtClean="0">
                <a:latin typeface="Georgia" panose="02040502050405020303" pitchFamily="18" charset="0"/>
              </a:rPr>
              <a:t>это основа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4000" b="1" dirty="0" smtClean="0">
                <a:latin typeface="Georgia" panose="02040502050405020303" pitchFamily="18" charset="0"/>
              </a:rPr>
              <a:t>любого прогресса».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000" b="1" dirty="0">
              <a:latin typeface="Georgia" panose="02040502050405020303" pitchFamily="18" charset="0"/>
            </a:endParaRP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000" b="1" dirty="0" smtClean="0">
                <a:latin typeface="Georgia" panose="02040502050405020303" pitchFamily="18" charset="0"/>
              </a:rPr>
              <a:t>Генри  Форд</a:t>
            </a:r>
            <a:endParaRPr lang="ru-RU" sz="3000" b="1" dirty="0">
              <a:latin typeface="Georgia" panose="02040502050405020303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796136" y="267494"/>
            <a:ext cx="3029161" cy="426647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ъект 1"/>
          <p:cNvSpPr>
            <a:spLocks noGrp="1"/>
          </p:cNvSpPr>
          <p:nvPr>
            <p:ph idx="1"/>
          </p:nvPr>
        </p:nvSpPr>
        <p:spPr>
          <a:xfrm>
            <a:off x="107950" y="0"/>
            <a:ext cx="8928100" cy="514350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endParaRPr lang="ru-RU" sz="1000" b="1" smtClean="0"/>
          </a:p>
          <a:p>
            <a:pPr marL="0" indent="0" algn="ctr" eaLnBrk="1" hangingPunct="1">
              <a:buFont typeface="Arial" charset="0"/>
              <a:buNone/>
            </a:pPr>
            <a:r>
              <a:rPr lang="ru-RU" b="1" smtClean="0">
                <a:latin typeface="Georgia" pitchFamily="18" charset="0"/>
              </a:rPr>
              <a:t>Сетевая акция 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b="1" smtClean="0">
                <a:latin typeface="Georgia" pitchFamily="18" charset="0"/>
              </a:rPr>
              <a:t>«Ромашка – символ семьи»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2750" y="1465263"/>
            <a:ext cx="5872163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ъект 1"/>
          <p:cNvSpPr>
            <a:spLocks noGrp="1"/>
          </p:cNvSpPr>
          <p:nvPr>
            <p:ph idx="1"/>
          </p:nvPr>
        </p:nvSpPr>
        <p:spPr>
          <a:xfrm>
            <a:off x="107950" y="0"/>
            <a:ext cx="8928100" cy="5143500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z="3000" b="1" smtClean="0">
                <a:latin typeface="Georgia" pitchFamily="18" charset="0"/>
              </a:rPr>
              <a:t>Межрегиональная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z="3000" b="1" smtClean="0">
                <a:latin typeface="Georgia" pitchFamily="18" charset="0"/>
              </a:rPr>
              <a:t>сетевая акция "Робот - друг человека"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97238" y="1131888"/>
            <a:ext cx="2749550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ъект 1"/>
          <p:cNvSpPr>
            <a:spLocks noGrp="1"/>
          </p:cNvSpPr>
          <p:nvPr>
            <p:ph idx="1"/>
          </p:nvPr>
        </p:nvSpPr>
        <p:spPr>
          <a:xfrm>
            <a:off x="107950" y="0"/>
            <a:ext cx="8928100" cy="5143500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b="1" smtClean="0">
                <a:latin typeface="Georgia" pitchFamily="18" charset="0"/>
              </a:rPr>
              <a:t>Акция «Новогодняя адвент-ёлка 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b="1" smtClean="0">
                <a:latin typeface="Georgia" pitchFamily="18" charset="0"/>
              </a:rPr>
              <a:t>для исполнения желаний»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038225"/>
            <a:ext cx="3025775" cy="399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0" y="1038225"/>
            <a:ext cx="561340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ъект 1"/>
          <p:cNvSpPr>
            <a:spLocks noGrp="1"/>
          </p:cNvSpPr>
          <p:nvPr>
            <p:ph idx="1"/>
          </p:nvPr>
        </p:nvSpPr>
        <p:spPr>
          <a:xfrm>
            <a:off x="107950" y="0"/>
            <a:ext cx="8928100" cy="5143500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b="1" smtClean="0">
                <a:latin typeface="Georgia" pitchFamily="18" charset="0"/>
              </a:rPr>
              <a:t>Акция «Новогодняя адвент-ёлка 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b="1" smtClean="0">
                <a:latin typeface="Georgia" pitchFamily="18" charset="0"/>
              </a:rPr>
              <a:t>для исполнения желаний»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1150" y="1058863"/>
            <a:ext cx="59372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ъект 1"/>
          <p:cNvSpPr>
            <a:spLocks noGrp="1"/>
          </p:cNvSpPr>
          <p:nvPr>
            <p:ph idx="1"/>
          </p:nvPr>
        </p:nvSpPr>
        <p:spPr>
          <a:xfrm>
            <a:off x="107950" y="0"/>
            <a:ext cx="8928100" cy="5143500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b="1" smtClean="0">
                <a:latin typeface="Georgia" pitchFamily="18" charset="0"/>
              </a:rPr>
              <a:t>Акция «Новогодняя адвент-ёлка 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b="1" smtClean="0">
                <a:latin typeface="Georgia" pitchFamily="18" charset="0"/>
              </a:rPr>
              <a:t>для исполнения желаний»</a:t>
            </a:r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1082675"/>
            <a:ext cx="5881688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ъект 1"/>
          <p:cNvSpPr>
            <a:spLocks noGrp="1"/>
          </p:cNvSpPr>
          <p:nvPr>
            <p:ph idx="1"/>
          </p:nvPr>
        </p:nvSpPr>
        <p:spPr>
          <a:xfrm>
            <a:off x="107950" y="0"/>
            <a:ext cx="8928100" cy="5143500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b="1" smtClean="0">
                <a:latin typeface="Georgia" pitchFamily="18" charset="0"/>
              </a:rPr>
              <a:t>Акция «Новогодняя адвент-ёлка 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b="1" smtClean="0">
                <a:latin typeface="Georgia" pitchFamily="18" charset="0"/>
              </a:rPr>
              <a:t>для исполнения желаний»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058863"/>
            <a:ext cx="5945187" cy="396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169976" y="1186118"/>
            <a:ext cx="2966359" cy="37073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ъект 1"/>
          <p:cNvSpPr>
            <a:spLocks noGrp="1"/>
          </p:cNvSpPr>
          <p:nvPr>
            <p:ph idx="1"/>
          </p:nvPr>
        </p:nvSpPr>
        <p:spPr>
          <a:xfrm>
            <a:off x="107950" y="0"/>
            <a:ext cx="8928100" cy="5143500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b="1" smtClean="0">
                <a:latin typeface="Georgia" pitchFamily="18" charset="0"/>
              </a:rPr>
              <a:t>Поэтическая акция-игра 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b="1" smtClean="0">
                <a:latin typeface="Georgia" pitchFamily="18" charset="0"/>
              </a:rPr>
              <a:t>«Ёлочный базар»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ru-RU" b="1" smtClean="0">
              <a:latin typeface="Georgia" pitchFamily="18" charset="0"/>
            </a:endParaRP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350" y="1039813"/>
            <a:ext cx="6226175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ъект 1"/>
          <p:cNvSpPr>
            <a:spLocks noGrp="1"/>
          </p:cNvSpPr>
          <p:nvPr>
            <p:ph idx="1"/>
          </p:nvPr>
        </p:nvSpPr>
        <p:spPr>
          <a:xfrm>
            <a:off x="107950" y="0"/>
            <a:ext cx="8928100" cy="5143500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b="1" smtClean="0">
                <a:latin typeface="Georgia" pitchFamily="18" charset="0"/>
              </a:rPr>
              <a:t>Интеллектуальная акция 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b="1" smtClean="0">
                <a:latin typeface="Georgia" pitchFamily="18" charset="0"/>
              </a:rPr>
              <a:t>"Тайны занимательной науки»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ru-RU" b="1" smtClean="0">
              <a:latin typeface="Georgia" pitchFamily="18" charset="0"/>
            </a:endParaRP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987425"/>
            <a:ext cx="2757487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1275" y="1236663"/>
            <a:ext cx="5162550" cy="344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1"/>
          <p:cNvSpPr>
            <a:spLocks noGrp="1"/>
          </p:cNvSpPr>
          <p:nvPr>
            <p:ph idx="1"/>
          </p:nvPr>
        </p:nvSpPr>
        <p:spPr>
          <a:xfrm>
            <a:off x="107950" y="0"/>
            <a:ext cx="8928100" cy="5143500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ru-RU" sz="1000" b="1" smtClean="0"/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b="1" smtClean="0">
                <a:latin typeface="Georgia" pitchFamily="18" charset="0"/>
              </a:rPr>
              <a:t>IV Международная акция «Читаем Григорьева вместе»</a:t>
            </a:r>
          </a:p>
        </p:txBody>
      </p:sp>
      <p:pic>
        <p:nvPicPr>
          <p:cNvPr id="41987" name="Picture 4" descr="D:\Документы\2021\Читаем Григорьева-2021\Документы -2020\Логотип -202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915988"/>
            <a:ext cx="3887787" cy="359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699793" y="4299942"/>
            <a:ext cx="3240360" cy="923330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hlinkClick r:id="rId4"/>
              </a:rPr>
              <a:t>https://vk.com/event158009132</a:t>
            </a:r>
            <a:endParaRPr lang="ru-RU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850" y="195263"/>
            <a:ext cx="8351838" cy="863600"/>
          </a:xfrm>
        </p:spPr>
        <p:txBody>
          <a:bodyPr rtlCol="0">
            <a:normAutofit fontScale="92500" lnSpcReduction="20000"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b="1" dirty="0" smtClean="0">
                <a:latin typeface="Georgia" panose="02040502050405020303" pitchFamily="18" charset="0"/>
              </a:rPr>
              <a:t>III </a:t>
            </a:r>
            <a:r>
              <a:rPr lang="ru-RU" b="1" dirty="0" smtClean="0">
                <a:latin typeface="Georgia" panose="02040502050405020303" pitchFamily="18" charset="0"/>
              </a:rPr>
              <a:t>Международный кинофестиваль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>
                <a:latin typeface="Georgia" panose="02040502050405020303" pitchFamily="18" charset="0"/>
              </a:rPr>
              <a:t>«Катарсис» </a:t>
            </a:r>
            <a:endParaRPr lang="ru-RU" b="1" dirty="0">
              <a:latin typeface="Georgia" panose="02040502050405020303" pitchFamily="18" charset="0"/>
            </a:endParaRP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987425"/>
            <a:ext cx="2735262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00475" y="987425"/>
            <a:ext cx="509270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1600" y="249492"/>
            <a:ext cx="7200800" cy="1026114"/>
          </a:xfrm>
          <a:effectLst>
            <a:softEdge rad="6350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>
            <a:normAutofit fontScale="92500"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 </a:t>
            </a:r>
            <a:r>
              <a:rPr lang="ru-RU" sz="3000" b="1" dirty="0" smtClean="0">
                <a:latin typeface="Georgia" panose="02040502050405020303" pitchFamily="18" charset="0"/>
              </a:rPr>
              <a:t>Интерактивные книги –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000" b="1" dirty="0" smtClean="0">
                <a:latin typeface="Georgia" panose="02040502050405020303" pitchFamily="18" charset="0"/>
              </a:rPr>
              <a:t>«изюминка» библиотечного фонда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000" b="1" dirty="0" smtClean="0"/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3000" b="1" dirty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b="1" dirty="0" smtClean="0"/>
          </a:p>
        </p:txBody>
      </p:sp>
      <p:pic>
        <p:nvPicPr>
          <p:cNvPr id="3074" name="Picture 2" descr="https://newtonew.com/uploads/ckeditor/primer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691680" y="1379340"/>
            <a:ext cx="6286500" cy="342465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850" y="195263"/>
            <a:ext cx="8351838" cy="863600"/>
          </a:xfrm>
        </p:spPr>
        <p:txBody>
          <a:bodyPr rtlCol="0">
            <a:normAutofit fontScale="85000" lnSpcReduction="20000"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000" b="1" dirty="0" smtClean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>
                <a:latin typeface="Georgia" panose="02040502050405020303" pitchFamily="18" charset="0"/>
              </a:rPr>
              <a:t>«Облако слов» марафона «Здоровый образ жизни. Кто ЗА?»</a:t>
            </a:r>
            <a:endParaRPr lang="ru-RU" b="1" dirty="0">
              <a:latin typeface="Georgia" panose="02040502050405020303" pitchFamily="18" charset="0"/>
            </a:endParaRPr>
          </a:p>
        </p:txBody>
      </p:sp>
      <p:pic>
        <p:nvPicPr>
          <p:cNvPr id="44035" name="Рисунок 4" descr="https://psv4.userapi.com/c856532/u145285970/docs/d1/2db3eda8fdf9/Word_Art.jpg?extra=RMNrO4I-g3f4ejfXHAzN1QGyfkyxPpxrXTxnLwZrNqVxRzEuOpY0ajMZmslUDq23ghHSyJlerc9n62kzBM1m9WmqKehrrPxupJxc9y_FjhCItGEd4Hos4ZgSJCBl5610qz3L4jwcoqKNdOhdsGaGBw-b_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1112838"/>
            <a:ext cx="7488237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850" y="195263"/>
            <a:ext cx="8351838" cy="863600"/>
          </a:xfrm>
        </p:spPr>
        <p:txBody>
          <a:bodyPr rtlCol="0">
            <a:normAutofit fontScale="85000" lnSpcReduction="20000"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000" b="1" dirty="0" smtClean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>
                <a:latin typeface="Georgia" panose="02040502050405020303" pitchFamily="18" charset="0"/>
              </a:rPr>
              <a:t>Марафон «Здоровый образ жизни.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 smtClean="0">
                <a:latin typeface="Georgia" panose="02040502050405020303" pitchFamily="18" charset="0"/>
              </a:rPr>
              <a:t>Кто ЗА?»</a:t>
            </a:r>
            <a:endParaRPr lang="ru-RU" b="1" dirty="0">
              <a:latin typeface="Georgia" panose="02040502050405020303" pitchFamily="18" charset="0"/>
            </a:endParaRPr>
          </a:p>
        </p:txBody>
      </p:sp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20850" y="1057275"/>
            <a:ext cx="5761038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ъект 1"/>
          <p:cNvSpPr>
            <a:spLocks noGrp="1"/>
          </p:cNvSpPr>
          <p:nvPr>
            <p:ph idx="1"/>
          </p:nvPr>
        </p:nvSpPr>
        <p:spPr>
          <a:xfrm>
            <a:off x="107950" y="87313"/>
            <a:ext cx="8928100" cy="1025525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z="2800" b="1" smtClean="0">
                <a:latin typeface="Georgia" pitchFamily="18" charset="0"/>
              </a:rPr>
              <a:t>Онлайн-викторины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ru-RU" b="1" smtClean="0"/>
          </a:p>
        </p:txBody>
      </p:sp>
      <p:sp>
        <p:nvSpPr>
          <p:cNvPr id="3" name="TextBox 2"/>
          <p:cNvSpPr txBox="1"/>
          <p:nvPr/>
        </p:nvSpPr>
        <p:spPr>
          <a:xfrm>
            <a:off x="5508625" y="1563688"/>
            <a:ext cx="3384550" cy="6461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Georgia" panose="02040502050405020303" pitchFamily="18" charset="0"/>
                <a:hlinkClick r:id="rId3"/>
              </a:rPr>
              <a:t>https://bibliopskov.ru/4children/virtual_viktorines2021.htm</a:t>
            </a:r>
            <a:endParaRPr lang="ru-RU" dirty="0"/>
          </a:p>
        </p:txBody>
      </p: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627063"/>
            <a:ext cx="5164137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ъект 1"/>
          <p:cNvSpPr>
            <a:spLocks noGrp="1"/>
          </p:cNvSpPr>
          <p:nvPr>
            <p:ph idx="1"/>
          </p:nvPr>
        </p:nvSpPr>
        <p:spPr>
          <a:xfrm>
            <a:off x="107950" y="87313"/>
            <a:ext cx="8928100" cy="1025525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z="2800" b="1" smtClean="0">
                <a:latin typeface="Georgia" pitchFamily="18" charset="0"/>
              </a:rPr>
              <a:t>Онлайн-викторина 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z="2800" b="1" smtClean="0">
                <a:latin typeface="Georgia" pitchFamily="18" charset="0"/>
              </a:rPr>
              <a:t>по сказкам братьев Гримм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ru-RU" b="1" smtClean="0"/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1073150"/>
            <a:ext cx="6516687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ъект 1"/>
          <p:cNvSpPr>
            <a:spLocks noGrp="1"/>
          </p:cNvSpPr>
          <p:nvPr>
            <p:ph idx="1"/>
          </p:nvPr>
        </p:nvSpPr>
        <p:spPr>
          <a:xfrm>
            <a:off x="107950" y="87313"/>
            <a:ext cx="8928100" cy="1025525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z="2800" b="1" smtClean="0">
                <a:latin typeface="Georgia" pitchFamily="18" charset="0"/>
              </a:rPr>
              <a:t>Онлайн-викторина 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z="2800" b="1" smtClean="0">
                <a:latin typeface="Georgia" pitchFamily="18" charset="0"/>
              </a:rPr>
              <a:t>по книге Б. Житкова «Рассказы о животных»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ru-RU" b="1" smtClean="0"/>
          </a:p>
        </p:txBody>
      </p:sp>
      <p:pic>
        <p:nvPicPr>
          <p:cNvPr id="48131" name="Рисунок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1058863"/>
            <a:ext cx="6727825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ъект 1"/>
          <p:cNvSpPr>
            <a:spLocks noGrp="1"/>
          </p:cNvSpPr>
          <p:nvPr>
            <p:ph idx="1"/>
          </p:nvPr>
        </p:nvSpPr>
        <p:spPr>
          <a:xfrm>
            <a:off x="107950" y="87313"/>
            <a:ext cx="8928100" cy="1025525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z="2800" b="1" smtClean="0">
                <a:latin typeface="Georgia" pitchFamily="18" charset="0"/>
              </a:rPr>
              <a:t>Видео-чтения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ru-RU" b="1" smtClean="0"/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735013"/>
            <a:ext cx="6048375" cy="406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ъект 1"/>
          <p:cNvSpPr>
            <a:spLocks noGrp="1"/>
          </p:cNvSpPr>
          <p:nvPr>
            <p:ph idx="1"/>
          </p:nvPr>
        </p:nvSpPr>
        <p:spPr>
          <a:xfrm>
            <a:off x="107950" y="87313"/>
            <a:ext cx="8928100" cy="1025525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ru-RU" sz="2800" b="1" smtClean="0">
                <a:latin typeface="Georgia" pitchFamily="18" charset="0"/>
              </a:rPr>
              <a:t>Видео-обзоры новых журналов для детей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ru-RU" b="1" smtClean="0"/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655638"/>
            <a:ext cx="6316663" cy="377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700338" y="4570413"/>
            <a:ext cx="4319587" cy="3683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Georgia" panose="02040502050405020303" pitchFamily="18" charset="0"/>
                <a:hlinkClick r:id="rId4"/>
              </a:rPr>
              <a:t>http://bibliopskov.ru/obzory.htm</a:t>
            </a:r>
            <a:endParaRPr lang="ru-RU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-396875" y="33338"/>
            <a:ext cx="9937750" cy="1025525"/>
          </a:xfrm>
        </p:spPr>
        <p:txBody>
          <a:bodyPr rtlCol="0">
            <a:normAutofit fontScale="92500" lnSpcReduction="10000"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dirty="0" smtClean="0">
                <a:latin typeface="Georgia" panose="02040502050405020303" pitchFamily="18" charset="0"/>
              </a:rPr>
              <a:t>Электронный указатель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dirty="0" smtClean="0">
                <a:latin typeface="Georgia" panose="02040502050405020303" pitchFamily="18" charset="0"/>
              </a:rPr>
              <a:t>«Животные и растения в поэзии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dirty="0" smtClean="0">
                <a:latin typeface="Georgia" panose="02040502050405020303" pitchFamily="18" charset="0"/>
              </a:rPr>
              <a:t>И. Н. Григорьева»</a:t>
            </a:r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63713" y="4732338"/>
            <a:ext cx="5616575" cy="3683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Georgia" panose="02040502050405020303" pitchFamily="18" charset="0"/>
                <a:hlinkClick r:id="rId3"/>
              </a:rPr>
              <a:t>http://bibliopskov.ru/grigoriev_ukazatel.htm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85975" y="1058863"/>
            <a:ext cx="487680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107950" y="2565400"/>
            <a:ext cx="89281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0000"/>
                </a:solidFill>
                <a:latin typeface="Georgia" pitchFamily="18" charset="0"/>
              </a:rPr>
              <a:t>«Если у тебя есть энтузиазм, </a:t>
            </a:r>
          </a:p>
          <a:p>
            <a:pPr algn="ctr"/>
            <a:r>
              <a:rPr lang="ru-RU" sz="2800" b="1">
                <a:solidFill>
                  <a:srgbClr val="000000"/>
                </a:solidFill>
                <a:latin typeface="Georgia" pitchFamily="18" charset="0"/>
              </a:rPr>
              <a:t>ты можешь совершить </a:t>
            </a:r>
          </a:p>
          <a:p>
            <a:pPr algn="ctr"/>
            <a:r>
              <a:rPr lang="ru-RU" sz="2800" b="1">
                <a:solidFill>
                  <a:srgbClr val="000000"/>
                </a:solidFill>
                <a:latin typeface="Georgia" pitchFamily="18" charset="0"/>
              </a:rPr>
              <a:t>все, что угодно. </a:t>
            </a:r>
          </a:p>
          <a:p>
            <a:pPr algn="ctr"/>
            <a:r>
              <a:rPr lang="ru-RU" sz="2800" b="1">
                <a:solidFill>
                  <a:srgbClr val="000000"/>
                </a:solidFill>
                <a:latin typeface="Georgia" pitchFamily="18" charset="0"/>
              </a:rPr>
              <a:t>Энтузиазм – это основа </a:t>
            </a:r>
          </a:p>
          <a:p>
            <a:pPr algn="ctr"/>
            <a:r>
              <a:rPr lang="ru-RU" sz="2800" b="1">
                <a:solidFill>
                  <a:srgbClr val="000000"/>
                </a:solidFill>
                <a:latin typeface="Georgia" pitchFamily="18" charset="0"/>
              </a:rPr>
              <a:t>любого прогресса». </a:t>
            </a:r>
          </a:p>
          <a:p>
            <a:pPr algn="r"/>
            <a:r>
              <a:rPr lang="ru-RU" sz="2800" b="1">
                <a:solidFill>
                  <a:srgbClr val="000000"/>
                </a:solidFill>
                <a:latin typeface="Georgia" pitchFamily="18" charset="0"/>
              </a:rPr>
              <a:t>Генри  Форд</a:t>
            </a:r>
          </a:p>
        </p:txBody>
      </p:sp>
      <p:pic>
        <p:nvPicPr>
          <p:cNvPr id="54275" name="Picture 2" descr="https://24smi.org/public/media/2017/4/25/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93663"/>
            <a:ext cx="3816350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2"/>
          <p:cNvSpPr>
            <a:spLocks noGrp="1"/>
          </p:cNvSpPr>
          <p:nvPr>
            <p:ph type="title"/>
          </p:nvPr>
        </p:nvSpPr>
        <p:spPr>
          <a:xfrm>
            <a:off x="539750" y="0"/>
            <a:ext cx="8064500" cy="788988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rgbClr val="002060"/>
                </a:solidFill>
                <a:latin typeface="Georgia" pitchFamily="18" charset="0"/>
              </a:rPr>
              <a:t>Спасибо за внимание!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8313" y="627063"/>
            <a:ext cx="8567737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00" b="1" dirty="0">
              <a:solidFill>
                <a:schemeClr val="tx2">
                  <a:lumMod val="50000"/>
                </a:schemeClr>
              </a:solidFill>
              <a:latin typeface="Georgia" panose="02040502050405020303" pitchFamily="18" charset="0"/>
              <a:ea typeface="+mj-ea"/>
              <a:cs typeface="+mj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Библиотека-Центр общения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solidFill>
                  <a:schemeClr val="tx2">
                    <a:lumMod val="50000"/>
                  </a:schemeClr>
                </a:solidFill>
                <a:latin typeface="Georgia" panose="02040502050405020303" pitchFamily="18" charset="0"/>
                <a:ea typeface="+mj-ea"/>
                <a:cs typeface="+mj-cs"/>
              </a:rPr>
              <a:t>и информации им. И.Н. Григорьева</a:t>
            </a:r>
            <a:endParaRPr lang="ru-RU" sz="2500" dirty="0">
              <a:solidFill>
                <a:schemeClr val="tx2">
                  <a:lumMod val="50000"/>
                </a:schemeClr>
              </a:solidFill>
              <a:latin typeface="Georgia" panose="02040502050405020303" pitchFamily="18" charset="0"/>
              <a:cs typeface="+mn-cs"/>
            </a:endParaRPr>
          </a:p>
        </p:txBody>
      </p:sp>
      <p:sp>
        <p:nvSpPr>
          <p:cNvPr id="55300" name="Прямоугольник 3"/>
          <p:cNvSpPr>
            <a:spLocks noChangeArrowheads="1"/>
          </p:cNvSpPr>
          <p:nvPr/>
        </p:nvSpPr>
        <p:spPr bwMode="auto">
          <a:xfrm>
            <a:off x="323850" y="1851025"/>
            <a:ext cx="8640763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5125" indent="-365125">
              <a:spcBef>
                <a:spcPct val="20000"/>
              </a:spcBef>
              <a:buClr>
                <a:srgbClr val="A5B592"/>
              </a:buClr>
              <a:buFont typeface="Wingdings" pitchFamily="2" charset="2"/>
              <a:buChar char=""/>
            </a:pPr>
            <a:r>
              <a:rPr lang="ru-RU" sz="2000" b="1">
                <a:solidFill>
                  <a:srgbClr val="262626"/>
                </a:solidFill>
                <a:latin typeface="Georgia" pitchFamily="18" charset="0"/>
              </a:rPr>
              <a:t>Адрес: 180016, г. Псков, ул. Юбилейная, д. 87а</a:t>
            </a:r>
          </a:p>
          <a:p>
            <a:pPr marL="365125" indent="-365125">
              <a:spcBef>
                <a:spcPct val="20000"/>
              </a:spcBef>
              <a:buClr>
                <a:srgbClr val="A5B592"/>
              </a:buClr>
              <a:buFont typeface="Wingdings" pitchFamily="2" charset="2"/>
              <a:buChar char=""/>
            </a:pPr>
            <a:r>
              <a:rPr lang="ru-RU" sz="2000" b="1">
                <a:solidFill>
                  <a:srgbClr val="262626"/>
                </a:solidFill>
                <a:latin typeface="Georgia" pitchFamily="18" charset="0"/>
              </a:rPr>
              <a:t>Тел.: 8 (8112) 57-16-15</a:t>
            </a:r>
          </a:p>
          <a:p>
            <a:pPr marL="365125" indent="-365125">
              <a:spcBef>
                <a:spcPct val="20000"/>
              </a:spcBef>
              <a:buClr>
                <a:srgbClr val="A5B592"/>
              </a:buClr>
              <a:buFont typeface="Wingdings" pitchFamily="2" charset="2"/>
              <a:buChar char=""/>
            </a:pPr>
            <a:r>
              <a:rPr lang="ru-RU" sz="2000" b="1">
                <a:solidFill>
                  <a:srgbClr val="262626"/>
                </a:solidFill>
                <a:latin typeface="Georgia" pitchFamily="18" charset="0"/>
              </a:rPr>
              <a:t>Е-mail: </a:t>
            </a:r>
            <a:r>
              <a:rPr lang="ru-RU" sz="2000" b="1">
                <a:solidFill>
                  <a:srgbClr val="262626"/>
                </a:solidFill>
                <a:latin typeface="Georgia" pitchFamily="18" charset="0"/>
                <a:hlinkClick r:id="rId3"/>
              </a:rPr>
              <a:t>bco@bibliopskov.ru</a:t>
            </a:r>
            <a:endParaRPr lang="ru-RU" sz="2000" b="1">
              <a:solidFill>
                <a:srgbClr val="262626"/>
              </a:solidFill>
              <a:latin typeface="Georgia" pitchFamily="18" charset="0"/>
            </a:endParaRPr>
          </a:p>
          <a:p>
            <a:pPr marL="365125" indent="-365125">
              <a:spcBef>
                <a:spcPct val="20000"/>
              </a:spcBef>
              <a:buClr>
                <a:srgbClr val="873624"/>
              </a:buClr>
              <a:buFont typeface="Wingdings" pitchFamily="2" charset="2"/>
              <a:buChar char=""/>
            </a:pPr>
            <a:r>
              <a:rPr lang="ru-RU" sz="2000" b="1">
                <a:solidFill>
                  <a:srgbClr val="262626"/>
                </a:solidFill>
                <a:latin typeface="Georgia" pitchFamily="18" charset="0"/>
              </a:rPr>
              <a:t>На сайте библиотек г. Пскова - </a:t>
            </a:r>
            <a:r>
              <a:rPr lang="en-US" sz="2000" b="1">
                <a:solidFill>
                  <a:srgbClr val="262626"/>
                </a:solidFill>
                <a:latin typeface="Georgia" pitchFamily="18" charset="0"/>
                <a:hlinkClick r:id="rId4"/>
              </a:rPr>
              <a:t>http://bibliopskov.ru/vistavka-bco1.htm</a:t>
            </a:r>
            <a:endParaRPr lang="ru-RU" sz="2000" b="1">
              <a:solidFill>
                <a:srgbClr val="262626"/>
              </a:solidFill>
              <a:latin typeface="Georgia" pitchFamily="18" charset="0"/>
            </a:endParaRPr>
          </a:p>
          <a:p>
            <a:pPr marL="365125" indent="-365125">
              <a:spcBef>
                <a:spcPct val="20000"/>
              </a:spcBef>
              <a:buClr>
                <a:srgbClr val="A5B592"/>
              </a:buClr>
              <a:buFont typeface="Wingdings" pitchFamily="2" charset="2"/>
              <a:buChar char=""/>
            </a:pPr>
            <a:r>
              <a:rPr lang="ru-RU" sz="2000" b="1">
                <a:solidFill>
                  <a:srgbClr val="262626"/>
                </a:solidFill>
                <a:latin typeface="Georgia" pitchFamily="18" charset="0"/>
              </a:rPr>
              <a:t>Группа "Библиотека - Центр общения и информации им. И.Н. Григорьева" ВКонтакте - </a:t>
            </a:r>
            <a:r>
              <a:rPr lang="en-US" sz="2000" b="1">
                <a:solidFill>
                  <a:srgbClr val="262626"/>
                </a:solidFill>
                <a:latin typeface="Georgia" pitchFamily="18" charset="0"/>
                <a:hlinkClick r:id="rId5"/>
              </a:rPr>
              <a:t>https://vk.com/club78900225</a:t>
            </a:r>
            <a:endParaRPr lang="en-US" sz="2000" b="1">
              <a:solidFill>
                <a:srgbClr val="262626"/>
              </a:solidFill>
              <a:latin typeface="Georgia" pitchFamily="18" charset="0"/>
            </a:endParaRPr>
          </a:p>
          <a:p>
            <a:pPr marL="365125" indent="-365125">
              <a:spcBef>
                <a:spcPct val="20000"/>
              </a:spcBef>
              <a:buClr>
                <a:srgbClr val="A5B592"/>
              </a:buClr>
              <a:buFont typeface="Wingdings" pitchFamily="2" charset="2"/>
              <a:buChar char=""/>
            </a:pPr>
            <a:r>
              <a:rPr lang="ru-RU" sz="2000" b="1">
                <a:solidFill>
                  <a:srgbClr val="262626"/>
                </a:solidFill>
                <a:latin typeface="Georgia" pitchFamily="18" charset="0"/>
              </a:rPr>
              <a:t>Инстаграм - </a:t>
            </a:r>
            <a:r>
              <a:rPr lang="en-US" sz="2000" b="1">
                <a:solidFill>
                  <a:srgbClr val="262626"/>
                </a:solidFill>
                <a:latin typeface="Georgia" pitchFamily="18" charset="0"/>
              </a:rPr>
              <a:t>@grigoryevka_pskov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03648" y="249492"/>
            <a:ext cx="6768752" cy="594066"/>
          </a:xfrm>
          <a:effectLst>
            <a:softEdge rad="6350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 </a:t>
            </a:r>
            <a:r>
              <a:rPr lang="ru-RU" sz="3000" b="1" dirty="0" smtClean="0">
                <a:latin typeface="Georgia" panose="02040502050405020303" pitchFamily="18" charset="0"/>
              </a:rPr>
              <a:t>Книжки-подушки</a:t>
            </a:r>
            <a:endParaRPr lang="ru-RU" sz="3000" b="1" dirty="0">
              <a:latin typeface="Georgia" panose="02040502050405020303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b="1" dirty="0" smtClean="0"/>
          </a:p>
        </p:txBody>
      </p:sp>
      <p:pic>
        <p:nvPicPr>
          <p:cNvPr id="17413" name="Рисунок 2" descr="https://sun9-13.userapi.com/c858224/v858224251/1671d7/cCjJLaUMjQ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788988"/>
            <a:ext cx="6121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03648" y="249492"/>
            <a:ext cx="6768752" cy="864096"/>
          </a:xfrm>
          <a:effectLst>
            <a:softEdge rad="6350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dirty="0"/>
              <a:t> </a:t>
            </a:r>
            <a:r>
              <a:rPr lang="ru-RU" sz="3000" b="1" dirty="0" smtClean="0">
                <a:latin typeface="Georgia" panose="02040502050405020303" pitchFamily="18" charset="0"/>
              </a:rPr>
              <a:t>Книги с 3Д–иллюстрациями</a:t>
            </a:r>
            <a:endParaRPr lang="ru-RU" sz="1000" b="1" dirty="0">
              <a:latin typeface="Georgia" panose="02040502050405020303" pitchFamily="18" charset="0"/>
            </a:endParaRP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3000" b="1" dirty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b="1" dirty="0" smtClean="0"/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842963"/>
            <a:ext cx="5903913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03648" y="249492"/>
            <a:ext cx="6768752" cy="864096"/>
          </a:xfrm>
          <a:effectLst>
            <a:softEdge rad="6350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>
            <a:normAutofit fontScale="92500"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000" b="1" dirty="0" smtClean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000" b="1" dirty="0" smtClean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0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Книги </a:t>
            </a:r>
            <a:r>
              <a:rPr lang="ru-RU" sz="3000" b="1" dirty="0">
                <a:solidFill>
                  <a:prstClr val="black"/>
                </a:solidFill>
                <a:latin typeface="Georgia" panose="02040502050405020303" pitchFamily="18" charset="0"/>
              </a:rPr>
              <a:t>с </a:t>
            </a:r>
            <a:r>
              <a:rPr lang="ru-RU" sz="30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объёмными элементами</a:t>
            </a:r>
            <a:endParaRPr lang="ru-RU" sz="1000" b="1" dirty="0">
              <a:latin typeface="Georgia" panose="02040502050405020303" pitchFamily="18" charset="0"/>
            </a:endParaRPr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3000" b="1" dirty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b="1" dirty="0" smtClean="0"/>
          </a:p>
        </p:txBody>
      </p:sp>
      <p:pic>
        <p:nvPicPr>
          <p:cNvPr id="1946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1095375"/>
            <a:ext cx="6186487" cy="368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03648" y="249492"/>
            <a:ext cx="6768752" cy="864096"/>
          </a:xfrm>
          <a:effectLst>
            <a:softEdge rad="6350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000" b="1" dirty="0" smtClean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000" b="1" dirty="0" smtClean="0">
                <a:solidFill>
                  <a:prstClr val="black"/>
                </a:solidFill>
              </a:rPr>
              <a:t>Книги </a:t>
            </a:r>
            <a:r>
              <a:rPr lang="ru-RU" sz="3000" b="1" dirty="0">
                <a:solidFill>
                  <a:prstClr val="black"/>
                </a:solidFill>
              </a:rPr>
              <a:t>с </a:t>
            </a:r>
            <a:r>
              <a:rPr lang="ru-RU" sz="3000" b="1" dirty="0" smtClean="0">
                <a:solidFill>
                  <a:prstClr val="black"/>
                </a:solidFill>
              </a:rPr>
              <a:t>объёмными элементами</a:t>
            </a:r>
            <a:endParaRPr lang="ru-RU" sz="1000" b="1" dirty="0"/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3000" b="1" dirty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b="1" dirty="0" smtClean="0"/>
          </a:p>
        </p:txBody>
      </p:sp>
      <p:pic>
        <p:nvPicPr>
          <p:cNvPr id="20485" name="Рисунок 3" descr="https://sun9-27.userapi.com/c855028/v855028011/11a06d/RHaEfB5PY8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939800"/>
            <a:ext cx="6121400" cy="393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0"/>
            <a:ext cx="7632848" cy="1113588"/>
          </a:xfrm>
          <a:effectLst>
            <a:softEdge rad="6350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>
            <a:normAutofit fontScale="77500" lnSpcReduction="20000"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000" b="1" dirty="0" smtClean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000" b="1" dirty="0" smtClean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900" b="1" dirty="0" smtClean="0">
                <a:solidFill>
                  <a:prstClr val="black"/>
                </a:solidFill>
              </a:rPr>
              <a:t>Книги </a:t>
            </a:r>
            <a:r>
              <a:rPr lang="ru-RU" sz="3900" b="1" dirty="0">
                <a:solidFill>
                  <a:prstClr val="black"/>
                </a:solidFill>
              </a:rPr>
              <a:t>с </a:t>
            </a:r>
            <a:r>
              <a:rPr lang="ru-RU" sz="3900" b="1" dirty="0" smtClean="0">
                <a:solidFill>
                  <a:prstClr val="black"/>
                </a:solidFill>
              </a:rPr>
              <a:t>элементами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900" b="1" dirty="0" smtClean="0">
                <a:solidFill>
                  <a:prstClr val="black"/>
                </a:solidFill>
              </a:rPr>
              <a:t>кукольного театра</a:t>
            </a:r>
            <a:endParaRPr lang="ru-RU" sz="3900" b="1" dirty="0"/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3000" b="1" dirty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b="1" dirty="0" smtClean="0"/>
          </a:p>
        </p:txBody>
      </p:sp>
      <p:pic>
        <p:nvPicPr>
          <p:cNvPr id="21509" name="Рисунок 3" descr="https://sun9-69.userapi.com/c855028/v855028011/11a04f/vbrWPf2dy4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1189038"/>
            <a:ext cx="5616575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03648" y="249492"/>
            <a:ext cx="6768752" cy="864096"/>
          </a:xfrm>
          <a:effectLst>
            <a:softEdge rad="6350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sz="1000" b="1" dirty="0" smtClean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3000" b="1" dirty="0" smtClean="0">
                <a:solidFill>
                  <a:prstClr val="black"/>
                </a:solidFill>
                <a:latin typeface="Georgia" panose="02040502050405020303" pitchFamily="18" charset="0"/>
              </a:rPr>
              <a:t>«Музыкальные» книги</a:t>
            </a:r>
            <a:endParaRPr lang="ru-RU" sz="3000" b="1" dirty="0">
              <a:latin typeface="Georgia" panose="02040502050405020303" pitchFamily="18" charset="0"/>
            </a:endParaRP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b="1" dirty="0" smtClean="0"/>
          </a:p>
        </p:txBody>
      </p:sp>
      <p:pic>
        <p:nvPicPr>
          <p:cNvPr id="22533" name="Рисунок 4" descr="https://sun9-32.userapi.com/c855016/v855016327/107475/obJqYwNnP8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1131888"/>
            <a:ext cx="6192837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2574</TotalTime>
  <Words>300</Words>
  <Application>Microsoft Office PowerPoint</Application>
  <PresentationFormat>Экран (16:9)</PresentationFormat>
  <Paragraphs>106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4" baseType="lpstr">
      <vt:lpstr>Arial</vt:lpstr>
      <vt:lpstr>Calibri</vt:lpstr>
      <vt:lpstr>Georgia</vt:lpstr>
      <vt:lpstr>Wingdings</vt:lpstr>
      <vt:lpstr>Тема Office</vt:lpstr>
      <vt:lpstr>Обычные/необычные формы популяризации книги и чтения: практический опыт  Библиотеки-Центра общения  и информации им. И.Н. Григорьева.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Наши необычные мероприятия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Julia</cp:lastModifiedBy>
  <cp:revision>169</cp:revision>
  <dcterms:created xsi:type="dcterms:W3CDTF">2018-10-12T12:04:55Z</dcterms:created>
  <dcterms:modified xsi:type="dcterms:W3CDTF">2021-02-25T07:31:43Z</dcterms:modified>
</cp:coreProperties>
</file>