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7" r:id="rId13"/>
    <p:sldId id="266" r:id="rId14"/>
    <p:sldId id="269" r:id="rId15"/>
    <p:sldId id="268" r:id="rId16"/>
    <p:sldId id="270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77232-7281-4BD8-87AF-D1C43A61CF17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54E26-437A-4157-8B6B-C34921F6C3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27A2-C79B-499A-9A7E-3C90C88B061B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DE73-3985-4B90-B72E-B8DDC2570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27A2-C79B-499A-9A7E-3C90C88B061B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DE73-3985-4B90-B72E-B8DDC2570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27A2-C79B-499A-9A7E-3C90C88B061B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DE73-3985-4B90-B72E-B8DDC2570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27A2-C79B-499A-9A7E-3C90C88B061B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DE73-3985-4B90-B72E-B8DDC2570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27A2-C79B-499A-9A7E-3C90C88B061B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DE73-3985-4B90-B72E-B8DDC2570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27A2-C79B-499A-9A7E-3C90C88B061B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DE73-3985-4B90-B72E-B8DDC2570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27A2-C79B-499A-9A7E-3C90C88B061B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DE73-3985-4B90-B72E-B8DDC2570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27A2-C79B-499A-9A7E-3C90C88B061B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DE73-3985-4B90-B72E-B8DDC2570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27A2-C79B-499A-9A7E-3C90C88B061B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DE73-3985-4B90-B72E-B8DDC2570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27A2-C79B-499A-9A7E-3C90C88B061B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DE73-3985-4B90-B72E-B8DDC2570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27A2-C79B-499A-9A7E-3C90C88B061B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DE73-3985-4B90-B72E-B8DDC2570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B27A2-C79B-499A-9A7E-3C90C88B061B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0DE73-3985-4B90-B72E-B8DDC2570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sz="7300" dirty="0">
              <a:latin typeface="Gabriola" pitchFamily="82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0013" y="0"/>
            <a:ext cx="9264013" cy="694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835696" y="1484784"/>
            <a:ext cx="60486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  <a:latin typeface="Gabriola" pitchFamily="82" charset="0"/>
              </a:rPr>
              <a:t>Зал </a:t>
            </a:r>
            <a:r>
              <a:rPr lang="ru-RU" sz="5400" b="1" i="1" dirty="0" smtClean="0">
                <a:solidFill>
                  <a:srgbClr val="C00000"/>
                </a:solidFill>
                <a:latin typeface="Gabriola" pitchFamily="82" charset="0"/>
              </a:rPr>
              <a:t> этнографии</a:t>
            </a:r>
            <a:r>
              <a:rPr lang="ru-RU" sz="5400" b="1" i="1" dirty="0" smtClean="0">
                <a:solidFill>
                  <a:srgbClr val="C00000"/>
                </a:solidFill>
                <a:latin typeface="Gabriola" pitchFamily="82" charset="0"/>
              </a:rPr>
              <a:t>. </a:t>
            </a:r>
            <a:br>
              <a:rPr lang="ru-RU" sz="5400" b="1" i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5400" b="1" i="1" dirty="0" smtClean="0">
                <a:solidFill>
                  <a:srgbClr val="C00000"/>
                </a:solidFill>
                <a:latin typeface="Gabriola" pitchFamily="82" charset="0"/>
              </a:rPr>
              <a:t>Быт псковских крестьян конец 19 начало 20 веков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F51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476672"/>
            <a:ext cx="2232248" cy="6224556"/>
          </a:xfrm>
        </p:spPr>
      </p:pic>
      <p:pic>
        <p:nvPicPr>
          <p:cNvPr id="1027" name="Picture 3" descr="C:\Users\bibl\Pictures\библиотека\IMG_04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76672"/>
            <a:ext cx="5040560" cy="378024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03848" y="4653136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Gabriola" pitchFamily="82" charset="0"/>
              </a:rPr>
              <a:t>Утварь для домашнего обихода</a:t>
            </a:r>
            <a:endParaRPr lang="ru-RU" sz="4000" dirty="0">
              <a:solidFill>
                <a:srgbClr val="C0000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01208"/>
            <a:ext cx="8229600" cy="12961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Gabriola" pitchFamily="82" charset="0"/>
              </a:rPr>
              <a:t>Ларец для хранения муки</a:t>
            </a:r>
            <a:endParaRPr lang="ru-RU" dirty="0">
              <a:solidFill>
                <a:srgbClr val="C00000"/>
              </a:solidFill>
              <a:latin typeface="Gabriola" pitchFamily="82" charset="0"/>
            </a:endParaRPr>
          </a:p>
        </p:txBody>
      </p:sp>
      <p:pic>
        <p:nvPicPr>
          <p:cNvPr id="4" name="Рисунок 3" descr="DSCF51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5" y="224645"/>
            <a:ext cx="6576730" cy="4932547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3216"/>
            <a:ext cx="8229600" cy="93610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Gabriola" pitchFamily="82" charset="0"/>
              </a:rPr>
              <a:t>Орудие труда: соха  и  приспособление для рыбной ловли</a:t>
            </a:r>
            <a:endParaRPr lang="ru-RU" sz="4000" dirty="0">
              <a:solidFill>
                <a:srgbClr val="C00000"/>
              </a:solidFill>
              <a:latin typeface="Gabriola" pitchFamily="82" charset="0"/>
            </a:endParaRPr>
          </a:p>
        </p:txBody>
      </p:sp>
      <p:pic>
        <p:nvPicPr>
          <p:cNvPr id="3074" name="Picture 2" descr="C:\Users\bibl\Pictures\библиотека\IMG_0436.JPG"/>
          <p:cNvPicPr>
            <a:picLocks noChangeAspect="1" noChangeArrowheads="1"/>
          </p:cNvPicPr>
          <p:nvPr/>
        </p:nvPicPr>
        <p:blipFill>
          <a:blip r:embed="rId2" cstate="print"/>
          <a:srcRect l="8848" t="26543" r="23317"/>
          <a:stretch>
            <a:fillRect/>
          </a:stretch>
        </p:blipFill>
        <p:spPr bwMode="auto">
          <a:xfrm>
            <a:off x="899592" y="260648"/>
            <a:ext cx="3312368" cy="4782729"/>
          </a:xfrm>
          <a:prstGeom prst="rect">
            <a:avLst/>
          </a:prstGeom>
          <a:noFill/>
        </p:spPr>
      </p:pic>
      <p:pic>
        <p:nvPicPr>
          <p:cNvPr id="3075" name="Picture 3" descr="C:\Users\bibl\Pictures\библиотека\IMG_0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8012" y="260648"/>
            <a:ext cx="3618238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Gabriola" pitchFamily="82" charset="0"/>
              </a:rPr>
              <a:t>Народные промыслы:</a:t>
            </a:r>
            <a:endParaRPr lang="ru-RU" sz="4000" dirty="0">
              <a:latin typeface="Gabriola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5085184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Gabriola" pitchFamily="82" charset="0"/>
              </a:rPr>
              <a:t>Изделия из бересты: туесок, кошелка, лапти</a:t>
            </a:r>
            <a:endParaRPr lang="ru-RU" sz="4000" dirty="0">
              <a:solidFill>
                <a:srgbClr val="C00000"/>
              </a:solidFill>
              <a:latin typeface="Gabriola" pitchFamily="82" charset="0"/>
            </a:endParaRPr>
          </a:p>
        </p:txBody>
      </p:sp>
      <p:pic>
        <p:nvPicPr>
          <p:cNvPr id="5" name="Рисунок 4" descr="DSCF51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4427984" cy="3320988"/>
          </a:xfrm>
          <a:prstGeom prst="rect">
            <a:avLst/>
          </a:prstGeom>
        </p:spPr>
      </p:pic>
      <p:pic>
        <p:nvPicPr>
          <p:cNvPr id="5122" name="Picture 2" descr="C:\Users\bibl\Pictures\библиотека\IMG_0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340768"/>
            <a:ext cx="3648571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85184"/>
            <a:ext cx="8229600" cy="115212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Gabriola" pitchFamily="82" charset="0"/>
              </a:rPr>
              <a:t>Плетенные изделия из лозы</a:t>
            </a:r>
            <a:endParaRPr lang="ru-RU" sz="4000" dirty="0">
              <a:solidFill>
                <a:srgbClr val="C00000"/>
              </a:solidFill>
              <a:latin typeface="Gabriola" pitchFamily="82" charset="0"/>
            </a:endParaRPr>
          </a:p>
        </p:txBody>
      </p:sp>
      <p:pic>
        <p:nvPicPr>
          <p:cNvPr id="7170" name="Picture 2" descr="C:\Users\bibl\Pictures\библиотека\IMG_03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4056664" cy="3312368"/>
          </a:xfrm>
          <a:prstGeom prst="rect">
            <a:avLst/>
          </a:prstGeom>
          <a:noFill/>
        </p:spPr>
      </p:pic>
      <p:pic>
        <p:nvPicPr>
          <p:cNvPr id="5" name="Рисунок 4" descr="DSCF51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844824"/>
            <a:ext cx="4139952" cy="300424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>
                <a:solidFill>
                  <a:srgbClr val="C00000"/>
                </a:solidFill>
                <a:latin typeface="Gabriola" pitchFamily="82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5300" i="1" dirty="0" smtClean="0">
                <a:solidFill>
                  <a:srgbClr val="C00000"/>
                </a:solidFill>
                <a:latin typeface="Gabriola" pitchFamily="82" charset="0"/>
              </a:rPr>
              <a:t>Женское ремесло. Вышивка. Ею украшались полотенца, скатерти, занавески, она использовалась для отделки народного костюма при отделке  которого ярко проявлялись вкус и  фантазия  мастериц. </a:t>
            </a:r>
            <a:endParaRPr lang="ru-RU" sz="5300" i="1" dirty="0">
              <a:solidFill>
                <a:srgbClr val="C0000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39653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Gabriola" pitchFamily="82" charset="0"/>
              </a:rPr>
              <a:t>Символика и семантика вышивки псковских крестьянок</a:t>
            </a:r>
            <a:endParaRPr lang="ru-RU" dirty="0">
              <a:solidFill>
                <a:srgbClr val="C00000"/>
              </a:solidFill>
              <a:latin typeface="Gabriola" pitchFamily="82" charset="0"/>
            </a:endParaRPr>
          </a:p>
        </p:txBody>
      </p:sp>
      <p:pic>
        <p:nvPicPr>
          <p:cNvPr id="4" name="Рисунок 3" descr="DSCF5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36030" y="3068960"/>
            <a:ext cx="4032448" cy="3456384"/>
          </a:xfrm>
          <a:prstGeom prst="rect">
            <a:avLst/>
          </a:prstGeom>
        </p:spPr>
      </p:pic>
      <p:pic>
        <p:nvPicPr>
          <p:cNvPr id="5" name="Рисунок 4" descr="DSCF51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628800"/>
            <a:ext cx="4608512" cy="3456384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F5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20688"/>
            <a:ext cx="4427984" cy="3320988"/>
          </a:xfrm>
          <a:prstGeom prst="rect">
            <a:avLst/>
          </a:prstGeom>
        </p:spPr>
      </p:pic>
      <p:pic>
        <p:nvPicPr>
          <p:cNvPr id="5" name="Рисунок 4" descr="DSCF51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060848"/>
            <a:ext cx="4320480" cy="3888432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5300" i="1" dirty="0" smtClean="0">
                <a:solidFill>
                  <a:srgbClr val="C00000"/>
                </a:solidFill>
                <a:latin typeface="Gabriola" pitchFamily="82" charset="0"/>
              </a:rPr>
              <a:t>В начале 20 века  в бытовую культуру </a:t>
            </a:r>
            <a:r>
              <a:rPr lang="ru-RU" sz="5300" i="1" dirty="0">
                <a:solidFill>
                  <a:srgbClr val="C00000"/>
                </a:solidFill>
                <a:latin typeface="Gabriola" pitchFamily="82" charset="0"/>
              </a:rPr>
              <a:t>п</a:t>
            </a:r>
            <a:r>
              <a:rPr lang="ru-RU" sz="5300" i="1" dirty="0" smtClean="0">
                <a:solidFill>
                  <a:srgbClr val="C00000"/>
                </a:solidFill>
                <a:latin typeface="Gabriola" pitchFamily="82" charset="0"/>
              </a:rPr>
              <a:t>сковских крестьян стали вкрапляться элементы городского быта </a:t>
            </a:r>
            <a:endParaRPr lang="ru-RU" sz="5300" i="1" dirty="0">
              <a:solidFill>
                <a:srgbClr val="C0000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Gabriola" pitchFamily="82" charset="0"/>
              </a:rPr>
              <a:t>Уголок городского быта</a:t>
            </a:r>
            <a:endParaRPr lang="ru-RU" sz="4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pic>
        <p:nvPicPr>
          <p:cNvPr id="4" name="Рисунок 3" descr="DSCF51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196752"/>
            <a:ext cx="4032448" cy="537659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8147248" cy="507342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4000" dirty="0" smtClean="0">
                <a:solidFill>
                  <a:srgbClr val="C00000"/>
                </a:solidFill>
                <a:latin typeface="Gabriola" pitchFamily="82" charset="0"/>
              </a:rPr>
              <a:t>    </a:t>
            </a:r>
            <a:r>
              <a:rPr lang="ru-RU" sz="4000" b="1" dirty="0" smtClean="0">
                <a:solidFill>
                  <a:srgbClr val="C00000"/>
                </a:solidFill>
                <a:latin typeface="Gabriola" pitchFamily="82" charset="0"/>
              </a:rPr>
              <a:t>Каждая вещь, входящая в небольшой  круг крестьянского быта имела не только утилитарную ценность, но и эстетическую. Она была удобна в употреблении и радовала глаз лаконичностью форм, богатством декора. </a:t>
            </a:r>
            <a:endParaRPr lang="ru-RU" sz="4000" b="1" dirty="0">
              <a:solidFill>
                <a:srgbClr val="C0000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2002234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>
                <a:latin typeface="Gabriola" pitchFamily="82" charset="0"/>
              </a:rPr>
              <a:t/>
            </a:r>
            <a:br>
              <a:rPr lang="ru-RU" sz="4000" dirty="0" smtClean="0">
                <a:latin typeface="Gabriola" pitchFamily="82" charset="0"/>
              </a:rPr>
            </a:br>
            <a:r>
              <a:rPr lang="ru-RU" sz="4000" dirty="0">
                <a:latin typeface="Gabriola" pitchFamily="82" charset="0"/>
              </a:rPr>
              <a:t/>
            </a:r>
            <a:br>
              <a:rPr lang="ru-RU" sz="4000" dirty="0">
                <a:latin typeface="Gabriola" pitchFamily="82" charset="0"/>
              </a:rPr>
            </a:br>
            <a:r>
              <a:rPr lang="ru-RU" sz="4000" dirty="0" smtClean="0">
                <a:latin typeface="Gabriola" pitchFamily="82" charset="0"/>
              </a:rPr>
              <a:t/>
            </a:r>
            <a:br>
              <a:rPr lang="ru-RU" sz="4000" dirty="0" smtClean="0">
                <a:latin typeface="Gabriola" pitchFamily="82" charset="0"/>
              </a:rPr>
            </a:br>
            <a:r>
              <a:rPr lang="ru-RU" sz="4000" dirty="0">
                <a:latin typeface="Gabriola" pitchFamily="82" charset="0"/>
              </a:rPr>
              <a:t/>
            </a:r>
            <a:br>
              <a:rPr lang="ru-RU" sz="4000" dirty="0">
                <a:latin typeface="Gabriola" pitchFamily="82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Gabriola" pitchFamily="82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5300" dirty="0" smtClean="0">
                <a:solidFill>
                  <a:srgbClr val="C00000"/>
                </a:solidFill>
                <a:latin typeface="Gabriola" pitchFamily="82" charset="0"/>
              </a:rPr>
              <a:t>Без прошлого нет настоящего, без настоящего – будущего. Сохранению  для нынешнего поколения истории предков  и служит  зал этнографии</a:t>
            </a:r>
            <a:endParaRPr lang="ru-RU" sz="5300" dirty="0">
              <a:solidFill>
                <a:srgbClr val="C0000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10081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Gabriola" pitchFamily="82" charset="0"/>
                <a:cs typeface="Aharoni" pitchFamily="2" charset="-79"/>
              </a:rPr>
              <a:t>Традиционная бытовая культура крестьян</a:t>
            </a:r>
            <a:endParaRPr lang="ru-RU" b="1" dirty="0">
              <a:solidFill>
                <a:srgbClr val="C00000"/>
              </a:solidFill>
              <a:latin typeface="Gabriola" pitchFamily="82" charset="0"/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5301208"/>
            <a:ext cx="7643192" cy="82495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C00000"/>
                </a:solidFill>
                <a:latin typeface="Gabriola" pitchFamily="82" charset="0"/>
              </a:rPr>
              <a:t>Фрагменты крестьянского жилища</a:t>
            </a:r>
            <a:endParaRPr lang="ru-RU" sz="4000" dirty="0">
              <a:solidFill>
                <a:srgbClr val="C00000"/>
              </a:solidFill>
              <a:latin typeface="Gabriola" pitchFamily="82" charset="0"/>
            </a:endParaRPr>
          </a:p>
        </p:txBody>
      </p:sp>
      <p:pic>
        <p:nvPicPr>
          <p:cNvPr id="4" name="Рисунок 3" descr="DSCF50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556791"/>
            <a:ext cx="3888432" cy="3129713"/>
          </a:xfrm>
          <a:prstGeom prst="rect">
            <a:avLst/>
          </a:prstGeom>
        </p:spPr>
      </p:pic>
      <p:pic>
        <p:nvPicPr>
          <p:cNvPr id="5" name="Рисунок 4" descr="DSCF51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556792"/>
            <a:ext cx="4176466" cy="313234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Gabriola" pitchFamily="82" charset="0"/>
              </a:rPr>
              <a:t>Детали   интерьера</a:t>
            </a:r>
            <a:endParaRPr lang="ru-RU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pic>
        <p:nvPicPr>
          <p:cNvPr id="4" name="Рисунок 3" descr="DSCF50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980728"/>
            <a:ext cx="5880653" cy="44104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5373216"/>
            <a:ext cx="8244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Gabriola" pitchFamily="82" charset="0"/>
              </a:rPr>
              <a:t>Деревянная кровать, с накидками, 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Gabriola" pitchFamily="82" charset="0"/>
              </a:rPr>
              <a:t>изготовленными своими руками</a:t>
            </a:r>
            <a:endParaRPr lang="ru-RU" sz="4000" dirty="0">
              <a:solidFill>
                <a:srgbClr val="C0000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733256"/>
            <a:ext cx="8435280" cy="72008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Gabriola" pitchFamily="82" charset="0"/>
              </a:rPr>
              <a:t>Самовар на столе,  покрытом вязанной скатертью</a:t>
            </a:r>
            <a:endParaRPr lang="ru-RU" sz="3600" dirty="0">
              <a:solidFill>
                <a:srgbClr val="C00000"/>
              </a:solidFill>
              <a:latin typeface="Gabriola" pitchFamily="82" charset="0"/>
            </a:endParaRPr>
          </a:p>
        </p:txBody>
      </p:sp>
      <p:pic>
        <p:nvPicPr>
          <p:cNvPr id="4" name="Рисунок 3" descr="DSCF50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16632"/>
            <a:ext cx="4288647" cy="529655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17232"/>
            <a:ext cx="8229600" cy="864096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Gabriola" pitchFamily="82" charset="0"/>
              </a:rPr>
              <a:t>Прялка</a:t>
            </a:r>
            <a:endParaRPr lang="ru-RU" sz="5400" dirty="0">
              <a:solidFill>
                <a:srgbClr val="C00000"/>
              </a:solidFill>
              <a:latin typeface="Gabriola" pitchFamily="82" charset="0"/>
            </a:endParaRPr>
          </a:p>
        </p:txBody>
      </p:sp>
      <p:pic>
        <p:nvPicPr>
          <p:cNvPr id="6" name="Рисунок 5" descr="DSCF50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04664"/>
            <a:ext cx="6696744" cy="502255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45224"/>
            <a:ext cx="8229600" cy="108012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Gabriola" pitchFamily="82" charset="0"/>
              </a:rPr>
              <a:t>Сундук для хранения домотканых вещей</a:t>
            </a:r>
            <a:endParaRPr lang="ru-RU" sz="4000" dirty="0">
              <a:solidFill>
                <a:srgbClr val="C00000"/>
              </a:solidFill>
              <a:latin typeface="Gabriola" pitchFamily="82" charset="0"/>
            </a:endParaRPr>
          </a:p>
        </p:txBody>
      </p:sp>
      <p:pic>
        <p:nvPicPr>
          <p:cNvPr id="4" name="Рисунок 3" descr="DSCF50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7560669" cy="4736271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Gabriola" pitchFamily="82" charset="0"/>
              </a:rPr>
              <a:t>Домашняя утварь:</a:t>
            </a:r>
            <a:endParaRPr lang="ru-RU" sz="4000" b="1" dirty="0"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5445224"/>
            <a:ext cx="7787208" cy="10801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rgbClr val="C00000"/>
                </a:solidFill>
                <a:latin typeface="Gabriola" pitchFamily="82" charset="0"/>
              </a:rPr>
              <a:t>Посуда из дерева</a:t>
            </a:r>
            <a:endParaRPr lang="ru-RU" sz="4400" dirty="0">
              <a:solidFill>
                <a:srgbClr val="C00000"/>
              </a:solidFill>
              <a:latin typeface="Gabriola" pitchFamily="82" charset="0"/>
            </a:endParaRPr>
          </a:p>
        </p:txBody>
      </p:sp>
      <p:pic>
        <p:nvPicPr>
          <p:cNvPr id="4" name="Рисунок 3" descr="DSCF51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2348880"/>
            <a:ext cx="3803914" cy="2852936"/>
          </a:xfrm>
          <a:prstGeom prst="rect">
            <a:avLst/>
          </a:prstGeom>
        </p:spPr>
      </p:pic>
      <p:pic>
        <p:nvPicPr>
          <p:cNvPr id="4098" name="Picture 2" descr="C:\Users\bibl\Pictures\библиотека\IMG_03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4320480" cy="324021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25144"/>
            <a:ext cx="8301608" cy="184482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Gabriola" pitchFamily="82" charset="0"/>
              </a:rPr>
              <a:t>Посуда из керамики: глиняные горшки, кубышки для растительного масла, кринки, кувшины, горлачи, </a:t>
            </a:r>
            <a:r>
              <a:rPr lang="ru-RU" sz="4000" dirty="0" err="1" smtClean="0">
                <a:solidFill>
                  <a:srgbClr val="C00000"/>
                </a:solidFill>
                <a:latin typeface="Gabriola" pitchFamily="82" charset="0"/>
              </a:rPr>
              <a:t>коргачи</a:t>
            </a:r>
            <a:r>
              <a:rPr lang="ru-RU" sz="4000" dirty="0" smtClean="0">
                <a:solidFill>
                  <a:srgbClr val="C00000"/>
                </a:solidFill>
                <a:latin typeface="Gabriola" pitchFamily="82" charset="0"/>
              </a:rPr>
              <a:t>  для пива и воды</a:t>
            </a:r>
            <a:endParaRPr lang="ru-RU" sz="4000" dirty="0">
              <a:solidFill>
                <a:srgbClr val="C00000"/>
              </a:solidFill>
              <a:latin typeface="Gabriola" pitchFamily="82" charset="0"/>
            </a:endParaRPr>
          </a:p>
        </p:txBody>
      </p:sp>
      <p:pic>
        <p:nvPicPr>
          <p:cNvPr id="4" name="Рисунок 3" descr="DSCF51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979288"/>
            <a:ext cx="7272808" cy="2745857"/>
          </a:xfrm>
          <a:prstGeom prst="rect">
            <a:avLst/>
          </a:prstGeom>
        </p:spPr>
      </p:pic>
      <p:pic>
        <p:nvPicPr>
          <p:cNvPr id="2051" name="Picture 3" descr="C:\Users\bibl\Pictures\библиотека\IMG_04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6632"/>
            <a:ext cx="7272808" cy="247633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rgbClr val="FFCC66"/>
      </a:dk1>
      <a:lt1>
        <a:srgbClr val="FFCC66"/>
      </a:lt1>
      <a:dk2>
        <a:srgbClr val="FFCC66"/>
      </a:dk2>
      <a:lt2>
        <a:srgbClr val="FFCC66"/>
      </a:lt2>
      <a:accent1>
        <a:srgbClr val="FFCC66"/>
      </a:accent1>
      <a:accent2>
        <a:srgbClr val="FFCC66"/>
      </a:accent2>
      <a:accent3>
        <a:srgbClr val="FFCC66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140</Words>
  <Application>Microsoft Office PowerPoint</Application>
  <PresentationFormat>Экран (4:3)</PresentationFormat>
  <Paragraphs>25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</vt:lpstr>
      <vt:lpstr>Слайд 2</vt:lpstr>
      <vt:lpstr>Традиционная бытовая культура крестьян</vt:lpstr>
      <vt:lpstr>Детали   интерьера</vt:lpstr>
      <vt:lpstr>Самовар на столе,  покрытом вязанной скатертью</vt:lpstr>
      <vt:lpstr>Прялка</vt:lpstr>
      <vt:lpstr>Сундук для хранения домотканых вещей</vt:lpstr>
      <vt:lpstr>Домашняя утварь:</vt:lpstr>
      <vt:lpstr>Посуда из керамики: глиняные горшки, кубышки для растительного масла, кринки, кувшины, горлачи, коргачи  для пива и воды</vt:lpstr>
      <vt:lpstr>Слайд 10</vt:lpstr>
      <vt:lpstr>Ларец для хранения муки</vt:lpstr>
      <vt:lpstr>Орудие труда: соха  и  приспособление для рыбной ловли</vt:lpstr>
      <vt:lpstr>Народные промыслы:</vt:lpstr>
      <vt:lpstr>Плетенные изделия из лозы</vt:lpstr>
      <vt:lpstr>        Женское ремесло. Вышивка. Ею украшались полотенца, скатерти, занавески, она использовалась для отделки народного костюма при отделке  которого ярко проявлялись вкус и  фантазия  мастериц. </vt:lpstr>
      <vt:lpstr>Символика и семантика вышивки псковских крестьянок</vt:lpstr>
      <vt:lpstr>Слайд 17</vt:lpstr>
      <vt:lpstr>      В начале 20 века  в бытовую культуру псковских крестьян стали вкрапляться элементы городского быта </vt:lpstr>
      <vt:lpstr>Уголок городского быта</vt:lpstr>
      <vt:lpstr>     Без прошлого нет настоящего, без настоящего – будущего. Сохранению  для нынешнего поколения истории предков  и служит  зал этнографии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Зал этнографии. Быт Псковских крестьян конец 19 начало 20 веков</dc:title>
  <dc:creator>bibl</dc:creator>
  <cp:lastModifiedBy>bibl</cp:lastModifiedBy>
  <cp:revision>16</cp:revision>
  <dcterms:created xsi:type="dcterms:W3CDTF">2014-04-25T12:15:38Z</dcterms:created>
  <dcterms:modified xsi:type="dcterms:W3CDTF">2014-04-25T14:38:39Z</dcterms:modified>
</cp:coreProperties>
</file>